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charset="0"/>
      <p:regular r:id="rId19"/>
    </p:embeddedFont>
    <p:embeddedFont>
      <p:font typeface="Calibri" panose="020F0502020204030204" pitchFamily="34" charset="0"/>
      <p:regular r:id="rId20"/>
      <p:bold r:id="rId21"/>
      <p:italic r:id="rId22"/>
      <p:boldItalic r:id="rId23"/>
    </p:embeddedFont>
    <p:embeddedFont>
      <p:font typeface="HK Grotesk Bold" panose="020B0604020202020204" charset="0"/>
      <p:regular r:id="rId24"/>
    </p:embeddedFont>
    <p:embeddedFont>
      <p:font typeface="Open Sans 1" panose="020B0604020202020204" charset="0"/>
      <p:regular r:id="rId25"/>
    </p:embeddedFont>
    <p:embeddedFont>
      <p:font typeface="Open Sans 2" panose="020B0604020202020204" charset="0"/>
      <p:regular r:id="rId26"/>
    </p:embeddedFont>
    <p:embeddedFont>
      <p:font typeface="Open Sans Light" panose="020B0306030504020204" pitchFamily="34" charset="0"/>
      <p:regular r:id="rId27"/>
      <p:italic r:id="rId28"/>
    </p:embeddedFont>
    <p:embeddedFont>
      <p:font typeface="Poppins Bold" panose="020B0604020202020204" charset="0"/>
      <p:regular r:id="rId29"/>
    </p:embeddedFont>
    <p:embeddedFont>
      <p:font typeface="Poppins Light" panose="020B0604020202020204" charset="0"/>
      <p:regular r:id="rId30"/>
    </p:embeddedFont>
    <p:embeddedFont>
      <p:font typeface="Poppins Light Bold" panose="020B0604020202020204" charset="0"/>
      <p:regular r:id="rId31"/>
    </p:embeddedFont>
    <p:embeddedFont>
      <p:font typeface="Poppins Medium" panose="020B0604020202020204" charset="0"/>
      <p:regular r:id="rId32"/>
    </p:embeddedFont>
    <p:embeddedFont>
      <p:font typeface="Poppins Medium Bold" panose="020B0604020202020204" charset="0"/>
      <p:regular r:id="rId33"/>
    </p:embeddedFont>
    <p:embeddedFont>
      <p:font typeface="Times Neue Roman" panose="020B0604020202020204" charset="0"/>
      <p:regular r:id="rId34"/>
    </p:embeddedFont>
    <p:embeddedFont>
      <p:font typeface="Times Neue Roman Bold" panose="020B0604020202020204" charset="0"/>
      <p:regular r:id="rId35"/>
    </p:embeddedFont>
    <p:embeddedFont>
      <p:font typeface="Times Neue Roman Italic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49" autoAdjust="0"/>
  </p:normalViewPr>
  <p:slideViewPr>
    <p:cSldViewPr>
      <p:cViewPr varScale="1">
        <p:scale>
          <a:sx n="41" d="100"/>
          <a:sy n="41" d="100"/>
        </p:scale>
        <p:origin x="77" y="3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34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BE25B7-98BE-43E1-BF49-65B9BA52DB79}" type="datetimeFigureOut">
              <a:rPr lang="en-US" smtClean="0"/>
              <a:t>7/9/2021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50C03-D6F8-499A-8997-F8769303DA49}" type="slidenum">
              <a:rPr lang="en-US" smtClean="0"/>
              <a:t>‹#›</a:t>
            </a:fld>
            <a:endParaRPr lang="en-US"/>
          </a:p>
        </p:txBody>
      </p:sp>
    </p:spTree>
    <p:extLst>
      <p:ext uri="{BB962C8B-B14F-4D97-AF65-F5344CB8AC3E}">
        <p14:creationId xmlns:p14="http://schemas.microsoft.com/office/powerpoint/2010/main" val="14383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E50C03-D6F8-499A-8997-F8769303DA49}" type="slidenum">
              <a:rPr lang="en-US" smtClean="0"/>
              <a:t>6</a:t>
            </a:fld>
            <a:endParaRPr lang="en-US"/>
          </a:p>
        </p:txBody>
      </p:sp>
    </p:spTree>
    <p:extLst>
      <p:ext uri="{BB962C8B-B14F-4D97-AF65-F5344CB8AC3E}">
        <p14:creationId xmlns:p14="http://schemas.microsoft.com/office/powerpoint/2010/main" val="334669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E50C03-D6F8-499A-8997-F8769303DA49}" type="slidenum">
              <a:rPr lang="en-US" smtClean="0"/>
              <a:t>12</a:t>
            </a:fld>
            <a:endParaRPr lang="en-US"/>
          </a:p>
        </p:txBody>
      </p:sp>
    </p:spTree>
    <p:extLst>
      <p:ext uri="{BB962C8B-B14F-4D97-AF65-F5344CB8AC3E}">
        <p14:creationId xmlns:p14="http://schemas.microsoft.com/office/powerpoint/2010/main" val="264606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8559225" y="6021196"/>
            <a:ext cx="4864388" cy="4265804"/>
          </a:xfrm>
          <a:prstGeom prst="rect">
            <a:avLst/>
          </a:prstGeom>
          <a:solidFill>
            <a:srgbClr val="FAA41D"/>
          </a:solidFill>
        </p:spPr>
      </p:sp>
      <p:sp>
        <p:nvSpPr>
          <p:cNvPr id="3" name="AutoShape 3"/>
          <p:cNvSpPr/>
          <p:nvPr/>
        </p:nvSpPr>
        <p:spPr>
          <a:xfrm>
            <a:off x="13423612" y="0"/>
            <a:ext cx="4864388" cy="3834935"/>
          </a:xfrm>
          <a:prstGeom prst="rect">
            <a:avLst/>
          </a:prstGeom>
          <a:solidFill>
            <a:srgbClr val="469BD8"/>
          </a:solidFill>
        </p:spPr>
      </p:sp>
      <p:pic>
        <p:nvPicPr>
          <p:cNvPr id="4" name="Picture 4"/>
          <p:cNvPicPr>
            <a:picLocks noChangeAspect="1"/>
          </p:cNvPicPr>
          <p:nvPr/>
        </p:nvPicPr>
        <p:blipFill>
          <a:blip r:embed="rId2"/>
          <a:srcRect l="24837" r="24837"/>
          <a:stretch>
            <a:fillRect/>
          </a:stretch>
        </p:blipFill>
        <p:spPr>
          <a:xfrm>
            <a:off x="8559225" y="0"/>
            <a:ext cx="4864388" cy="6452065"/>
          </a:xfrm>
          <a:prstGeom prst="rect">
            <a:avLst/>
          </a:prstGeom>
        </p:spPr>
      </p:pic>
      <p:pic>
        <p:nvPicPr>
          <p:cNvPr id="5" name="Picture 5"/>
          <p:cNvPicPr>
            <a:picLocks noChangeAspect="1"/>
          </p:cNvPicPr>
          <p:nvPr/>
        </p:nvPicPr>
        <p:blipFill>
          <a:blip r:embed="rId3"/>
          <a:srcRect l="25470" r="24204"/>
          <a:stretch>
            <a:fillRect/>
          </a:stretch>
        </p:blipFill>
        <p:spPr>
          <a:xfrm>
            <a:off x="13423612" y="3834935"/>
            <a:ext cx="4864388" cy="6452065"/>
          </a:xfrm>
          <a:prstGeom prst="rect">
            <a:avLst/>
          </a:prstGeom>
        </p:spPr>
      </p:pic>
      <p:pic>
        <p:nvPicPr>
          <p:cNvPr id="6" name="Picture 6"/>
          <p:cNvPicPr>
            <a:picLocks noChangeAspect="1"/>
          </p:cNvPicPr>
          <p:nvPr/>
        </p:nvPicPr>
        <p:blipFill>
          <a:blip r:embed="rId4"/>
          <a:srcRect/>
          <a:stretch>
            <a:fillRect/>
          </a:stretch>
        </p:blipFill>
        <p:spPr>
          <a:xfrm>
            <a:off x="544476" y="3834935"/>
            <a:ext cx="7752017" cy="1834644"/>
          </a:xfrm>
          <a:prstGeom prst="rect">
            <a:avLst/>
          </a:prstGeom>
        </p:spPr>
      </p:pic>
      <p:sp>
        <p:nvSpPr>
          <p:cNvPr id="7" name="TextBox 7"/>
          <p:cNvSpPr txBox="1"/>
          <p:nvPr/>
        </p:nvSpPr>
        <p:spPr>
          <a:xfrm>
            <a:off x="9123251" y="7584748"/>
            <a:ext cx="3736335" cy="1176801"/>
          </a:xfrm>
          <a:prstGeom prst="rect">
            <a:avLst/>
          </a:prstGeom>
        </p:spPr>
        <p:txBody>
          <a:bodyPr lIns="0" tIns="0" rIns="0" bIns="0" rtlCol="0" anchor="t">
            <a:spAutoFit/>
          </a:bodyPr>
          <a:lstStyle/>
          <a:p>
            <a:pPr marL="0" lvl="0" indent="0" algn="ctr">
              <a:lnSpc>
                <a:spcPts val="4662"/>
              </a:lnSpc>
              <a:spcBef>
                <a:spcPct val="0"/>
              </a:spcBef>
            </a:pPr>
            <a:r>
              <a:rPr lang="en-US" sz="4200" u="none" spc="-105">
                <a:solidFill>
                  <a:srgbClr val="FFFFFF"/>
                </a:solidFill>
                <a:latin typeface="Poppins Medium Bold"/>
              </a:rPr>
              <a:t>Happiness &amp; Well-being</a:t>
            </a:r>
          </a:p>
        </p:txBody>
      </p:sp>
      <p:sp>
        <p:nvSpPr>
          <p:cNvPr id="8" name="TextBox 8"/>
          <p:cNvSpPr txBox="1"/>
          <p:nvPr/>
        </p:nvSpPr>
        <p:spPr>
          <a:xfrm>
            <a:off x="14404515" y="1343803"/>
            <a:ext cx="2902582" cy="1185428"/>
          </a:xfrm>
          <a:prstGeom prst="rect">
            <a:avLst/>
          </a:prstGeom>
        </p:spPr>
        <p:txBody>
          <a:bodyPr lIns="0" tIns="0" rIns="0" bIns="0" rtlCol="0" anchor="t">
            <a:spAutoFit/>
          </a:bodyPr>
          <a:lstStyle/>
          <a:p>
            <a:pPr marL="0" lvl="0" indent="0" algn="ctr">
              <a:lnSpc>
                <a:spcPts val="4662"/>
              </a:lnSpc>
              <a:spcBef>
                <a:spcPct val="0"/>
              </a:spcBef>
            </a:pPr>
            <a:r>
              <a:rPr lang="en-US" sz="4200" spc="-105">
                <a:solidFill>
                  <a:srgbClr val="FFFFFF"/>
                </a:solidFill>
                <a:latin typeface="Poppins Medium Bold"/>
              </a:rPr>
              <a:t>Nutrition &amp; Diet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9873454" y="5143500"/>
            <a:ext cx="4207273" cy="5143500"/>
          </a:xfrm>
          <a:prstGeom prst="rect">
            <a:avLst/>
          </a:prstGeom>
          <a:solidFill>
            <a:srgbClr val="FAA41D"/>
          </a:solidFill>
        </p:spPr>
      </p:sp>
      <p:sp>
        <p:nvSpPr>
          <p:cNvPr id="3" name="AutoShape 3"/>
          <p:cNvSpPr/>
          <p:nvPr/>
        </p:nvSpPr>
        <p:spPr>
          <a:xfrm>
            <a:off x="5666181" y="0"/>
            <a:ext cx="4207273" cy="5143500"/>
          </a:xfrm>
          <a:prstGeom prst="rect">
            <a:avLst/>
          </a:prstGeom>
          <a:solidFill>
            <a:srgbClr val="469BD8"/>
          </a:solidFill>
        </p:spPr>
      </p:sp>
      <p:sp>
        <p:nvSpPr>
          <p:cNvPr id="4" name="TextBox 4"/>
          <p:cNvSpPr txBox="1"/>
          <p:nvPr/>
        </p:nvSpPr>
        <p:spPr>
          <a:xfrm>
            <a:off x="1028700" y="2437481"/>
            <a:ext cx="3967788" cy="1888003"/>
          </a:xfrm>
          <a:prstGeom prst="rect">
            <a:avLst/>
          </a:prstGeom>
        </p:spPr>
        <p:txBody>
          <a:bodyPr lIns="0" tIns="0" rIns="0" bIns="0" rtlCol="0" anchor="t">
            <a:spAutoFit/>
          </a:bodyPr>
          <a:lstStyle/>
          <a:p>
            <a:pPr marL="0" lvl="0" indent="0" algn="l">
              <a:lnSpc>
                <a:spcPts val="7227"/>
              </a:lnSpc>
              <a:spcBef>
                <a:spcPct val="0"/>
              </a:spcBef>
            </a:pPr>
            <a:r>
              <a:rPr lang="en-US" sz="7300">
                <a:solidFill>
                  <a:srgbClr val="FFFFFF"/>
                </a:solidFill>
                <a:latin typeface="HK Grotesk Bold"/>
              </a:rPr>
              <a:t>Our Solution</a:t>
            </a:r>
          </a:p>
        </p:txBody>
      </p:sp>
      <p:pic>
        <p:nvPicPr>
          <p:cNvPr id="5" name="Picture 5"/>
          <p:cNvPicPr>
            <a:picLocks noChangeAspect="1"/>
          </p:cNvPicPr>
          <p:nvPr/>
        </p:nvPicPr>
        <p:blipFill>
          <a:blip r:embed="rId2"/>
          <a:srcRect l="22725" r="22725"/>
          <a:stretch>
            <a:fillRect/>
          </a:stretch>
        </p:blipFill>
        <p:spPr>
          <a:xfrm>
            <a:off x="9873454" y="0"/>
            <a:ext cx="4207273" cy="5143500"/>
          </a:xfrm>
          <a:prstGeom prst="rect">
            <a:avLst/>
          </a:prstGeom>
        </p:spPr>
      </p:pic>
      <p:pic>
        <p:nvPicPr>
          <p:cNvPr id="6" name="Picture 6"/>
          <p:cNvPicPr>
            <a:picLocks noChangeAspect="1"/>
          </p:cNvPicPr>
          <p:nvPr/>
        </p:nvPicPr>
        <p:blipFill>
          <a:blip r:embed="rId3"/>
          <a:srcRect l="4578" r="40890"/>
          <a:stretch>
            <a:fillRect/>
          </a:stretch>
        </p:blipFill>
        <p:spPr>
          <a:xfrm>
            <a:off x="5666181" y="5143500"/>
            <a:ext cx="4207273" cy="5143500"/>
          </a:xfrm>
          <a:prstGeom prst="rect">
            <a:avLst/>
          </a:prstGeom>
        </p:spPr>
      </p:pic>
      <p:pic>
        <p:nvPicPr>
          <p:cNvPr id="7" name="Picture 7"/>
          <p:cNvPicPr>
            <a:picLocks noChangeAspect="1"/>
          </p:cNvPicPr>
          <p:nvPr/>
        </p:nvPicPr>
        <p:blipFill>
          <a:blip r:embed="rId4"/>
          <a:srcRect l="22725" r="22725"/>
          <a:stretch>
            <a:fillRect/>
          </a:stretch>
        </p:blipFill>
        <p:spPr>
          <a:xfrm>
            <a:off x="14080727" y="5143500"/>
            <a:ext cx="4207273" cy="5143500"/>
          </a:xfrm>
          <a:prstGeom prst="rect">
            <a:avLst/>
          </a:prstGeom>
        </p:spPr>
      </p:pic>
      <p:sp>
        <p:nvSpPr>
          <p:cNvPr id="8" name="AutoShape 8"/>
          <p:cNvSpPr/>
          <p:nvPr/>
        </p:nvSpPr>
        <p:spPr>
          <a:xfrm>
            <a:off x="14080727" y="0"/>
            <a:ext cx="4207273" cy="5143500"/>
          </a:xfrm>
          <a:prstGeom prst="rect">
            <a:avLst/>
          </a:prstGeom>
          <a:solidFill>
            <a:srgbClr val="62A25D"/>
          </a:solidFill>
        </p:spPr>
      </p:sp>
      <p:grpSp>
        <p:nvGrpSpPr>
          <p:cNvPr id="9" name="Group 9"/>
          <p:cNvGrpSpPr/>
          <p:nvPr/>
        </p:nvGrpSpPr>
        <p:grpSpPr>
          <a:xfrm>
            <a:off x="6377398" y="1240441"/>
            <a:ext cx="2784840" cy="2662617"/>
            <a:chOff x="0" y="0"/>
            <a:chExt cx="3713120" cy="3550157"/>
          </a:xfrm>
        </p:grpSpPr>
        <p:sp>
          <p:nvSpPr>
            <p:cNvPr id="10" name="TextBox 10"/>
            <p:cNvSpPr txBox="1"/>
            <p:nvPr/>
          </p:nvSpPr>
          <p:spPr>
            <a:xfrm>
              <a:off x="0" y="-38100"/>
              <a:ext cx="3713120" cy="834813"/>
            </a:xfrm>
            <a:prstGeom prst="rect">
              <a:avLst/>
            </a:prstGeom>
          </p:spPr>
          <p:txBody>
            <a:bodyPr lIns="0" tIns="0" rIns="0" bIns="0" rtlCol="0" anchor="t">
              <a:spAutoFit/>
            </a:bodyPr>
            <a:lstStyle/>
            <a:p>
              <a:pPr marL="0" lvl="0" indent="0">
                <a:lnSpc>
                  <a:spcPts val="5120"/>
                </a:lnSpc>
              </a:pPr>
              <a:r>
                <a:rPr lang="en-US" sz="4000" spc="-100">
                  <a:solidFill>
                    <a:srgbClr val="FFFFFF"/>
                  </a:solidFill>
                  <a:latin typeface="HK Grotesk Bold Bold"/>
                </a:rPr>
                <a:t>Free</a:t>
              </a:r>
            </a:p>
          </p:txBody>
        </p:sp>
        <p:sp>
          <p:nvSpPr>
            <p:cNvPr id="11" name="TextBox 11"/>
            <p:cNvSpPr txBox="1"/>
            <p:nvPr/>
          </p:nvSpPr>
          <p:spPr>
            <a:xfrm>
              <a:off x="0" y="1487042"/>
              <a:ext cx="3713120" cy="2063115"/>
            </a:xfrm>
            <a:prstGeom prst="rect">
              <a:avLst/>
            </a:prstGeom>
          </p:spPr>
          <p:txBody>
            <a:bodyPr lIns="0" tIns="0" rIns="0" bIns="0" rtlCol="0" anchor="t">
              <a:spAutoFit/>
            </a:bodyPr>
            <a:lstStyle/>
            <a:p>
              <a:pPr>
                <a:lnSpc>
                  <a:spcPts val="2519"/>
                </a:lnSpc>
              </a:pPr>
              <a:r>
                <a:rPr lang="en-US" sz="1799">
                  <a:solidFill>
                    <a:srgbClr val="FFFFFF"/>
                  </a:solidFill>
                  <a:latin typeface="Open Sans 1"/>
                </a:rPr>
                <a:t>No cost for employees or employers</a:t>
              </a:r>
            </a:p>
            <a:p>
              <a:pPr>
                <a:lnSpc>
                  <a:spcPts val="2519"/>
                </a:lnSpc>
              </a:pPr>
              <a:endParaRPr lang="en-US" sz="1799">
                <a:solidFill>
                  <a:srgbClr val="FFFFFF"/>
                </a:solidFill>
                <a:latin typeface="Open Sans 1"/>
              </a:endParaRPr>
            </a:p>
            <a:p>
              <a:pPr>
                <a:lnSpc>
                  <a:spcPts val="2519"/>
                </a:lnSpc>
              </a:pPr>
              <a:r>
                <a:rPr lang="en-US" sz="1799">
                  <a:solidFill>
                    <a:srgbClr val="FFFFFF"/>
                  </a:solidFill>
                  <a:latin typeface="Open Sans 1"/>
                </a:rPr>
                <a:t>Covered under your insurance policy</a:t>
              </a:r>
            </a:p>
          </p:txBody>
        </p:sp>
      </p:grpSp>
      <p:grpSp>
        <p:nvGrpSpPr>
          <p:cNvPr id="12" name="Group 12"/>
          <p:cNvGrpSpPr/>
          <p:nvPr/>
        </p:nvGrpSpPr>
        <p:grpSpPr>
          <a:xfrm>
            <a:off x="10584671" y="5797772"/>
            <a:ext cx="2784840" cy="3834955"/>
            <a:chOff x="0" y="0"/>
            <a:chExt cx="3713120" cy="5113273"/>
          </a:xfrm>
        </p:grpSpPr>
        <p:sp>
          <p:nvSpPr>
            <p:cNvPr id="13" name="TextBox 13"/>
            <p:cNvSpPr txBox="1"/>
            <p:nvPr/>
          </p:nvSpPr>
          <p:spPr>
            <a:xfrm>
              <a:off x="0" y="-38100"/>
              <a:ext cx="3713120" cy="2536613"/>
            </a:xfrm>
            <a:prstGeom prst="rect">
              <a:avLst/>
            </a:prstGeom>
          </p:spPr>
          <p:txBody>
            <a:bodyPr lIns="0" tIns="0" rIns="0" bIns="0" rtlCol="0" anchor="t">
              <a:spAutoFit/>
            </a:bodyPr>
            <a:lstStyle/>
            <a:p>
              <a:pPr marL="0" lvl="0" indent="0">
                <a:lnSpc>
                  <a:spcPts val="5120"/>
                </a:lnSpc>
              </a:pPr>
              <a:r>
                <a:rPr lang="en-US" sz="4000" spc="-100">
                  <a:solidFill>
                    <a:srgbClr val="FFFFFF"/>
                  </a:solidFill>
                  <a:latin typeface="HK Grotesk Bold Bold"/>
                </a:rPr>
                <a:t>Gain a Competitive Advantage</a:t>
              </a:r>
            </a:p>
          </p:txBody>
        </p:sp>
        <p:sp>
          <p:nvSpPr>
            <p:cNvPr id="14" name="TextBox 14"/>
            <p:cNvSpPr txBox="1"/>
            <p:nvPr/>
          </p:nvSpPr>
          <p:spPr>
            <a:xfrm>
              <a:off x="0" y="3050158"/>
              <a:ext cx="3713120" cy="2063115"/>
            </a:xfrm>
            <a:prstGeom prst="rect">
              <a:avLst/>
            </a:prstGeom>
          </p:spPr>
          <p:txBody>
            <a:bodyPr lIns="0" tIns="0" rIns="0" bIns="0" rtlCol="0" anchor="t">
              <a:spAutoFit/>
            </a:bodyPr>
            <a:lstStyle/>
            <a:p>
              <a:pPr>
                <a:lnSpc>
                  <a:spcPts val="2519"/>
                </a:lnSpc>
              </a:pPr>
              <a:r>
                <a:rPr lang="en-US" sz="1799">
                  <a:solidFill>
                    <a:srgbClr val="FFFFFF"/>
                  </a:solidFill>
                  <a:latin typeface="Open Sans 1"/>
                </a:rPr>
                <a:t>See the statistics. Our reporting and analytical reports show you how UtopiaWellCare is making an impact </a:t>
              </a:r>
            </a:p>
          </p:txBody>
        </p:sp>
      </p:grpSp>
      <p:grpSp>
        <p:nvGrpSpPr>
          <p:cNvPr id="15" name="Group 15"/>
          <p:cNvGrpSpPr/>
          <p:nvPr/>
        </p:nvGrpSpPr>
        <p:grpSpPr>
          <a:xfrm>
            <a:off x="14791944" y="816197"/>
            <a:ext cx="2784840" cy="3511105"/>
            <a:chOff x="0" y="0"/>
            <a:chExt cx="3713120" cy="4681473"/>
          </a:xfrm>
        </p:grpSpPr>
        <p:sp>
          <p:nvSpPr>
            <p:cNvPr id="16" name="TextBox 16"/>
            <p:cNvSpPr txBox="1"/>
            <p:nvPr/>
          </p:nvSpPr>
          <p:spPr>
            <a:xfrm>
              <a:off x="0" y="-38100"/>
              <a:ext cx="3713120" cy="1685713"/>
            </a:xfrm>
            <a:prstGeom prst="rect">
              <a:avLst/>
            </a:prstGeom>
          </p:spPr>
          <p:txBody>
            <a:bodyPr lIns="0" tIns="0" rIns="0" bIns="0" rtlCol="0" anchor="t">
              <a:spAutoFit/>
            </a:bodyPr>
            <a:lstStyle/>
            <a:p>
              <a:pPr marL="0" lvl="0" indent="0">
                <a:lnSpc>
                  <a:spcPts val="5120"/>
                </a:lnSpc>
              </a:pPr>
              <a:r>
                <a:rPr lang="en-US" sz="4000" spc="-100">
                  <a:solidFill>
                    <a:srgbClr val="F6F6F6"/>
                  </a:solidFill>
                  <a:latin typeface="HK Grotesk Bold Bold"/>
                </a:rPr>
                <a:t>Easy to Implement</a:t>
              </a:r>
            </a:p>
          </p:txBody>
        </p:sp>
        <p:sp>
          <p:nvSpPr>
            <p:cNvPr id="17" name="TextBox 17"/>
            <p:cNvSpPr txBox="1"/>
            <p:nvPr/>
          </p:nvSpPr>
          <p:spPr>
            <a:xfrm>
              <a:off x="0" y="2199258"/>
              <a:ext cx="3713120" cy="2482215"/>
            </a:xfrm>
            <a:prstGeom prst="rect">
              <a:avLst/>
            </a:prstGeom>
          </p:spPr>
          <p:txBody>
            <a:bodyPr lIns="0" tIns="0" rIns="0" bIns="0" rtlCol="0" anchor="t">
              <a:spAutoFit/>
            </a:bodyPr>
            <a:lstStyle/>
            <a:p>
              <a:pPr>
                <a:lnSpc>
                  <a:spcPts val="2519"/>
                </a:lnSpc>
              </a:pPr>
              <a:r>
                <a:rPr lang="en-US" sz="1799">
                  <a:solidFill>
                    <a:srgbClr val="FFFFFF"/>
                  </a:solidFill>
                  <a:latin typeface="Open Sans 1"/>
                </a:rPr>
                <a:t>Easy for employees to understand and use. </a:t>
              </a:r>
            </a:p>
            <a:p>
              <a:pPr>
                <a:lnSpc>
                  <a:spcPts val="2519"/>
                </a:lnSpc>
              </a:pPr>
              <a:endParaRPr lang="en-US" sz="1799">
                <a:solidFill>
                  <a:srgbClr val="FFFFFF"/>
                </a:solidFill>
                <a:latin typeface="Open Sans 1"/>
              </a:endParaRPr>
            </a:p>
            <a:p>
              <a:pPr>
                <a:lnSpc>
                  <a:spcPts val="2519"/>
                </a:lnSpc>
              </a:pPr>
              <a:r>
                <a:rPr lang="en-US" sz="1799">
                  <a:solidFill>
                    <a:srgbClr val="FFFFFF"/>
                  </a:solidFill>
                  <a:latin typeface="Open Sans 1"/>
                </a:rPr>
                <a:t>No burdensome HR management requirements</a:t>
              </a:r>
            </a:p>
          </p:txBody>
        </p:sp>
      </p:grpSp>
      <p:pic>
        <p:nvPicPr>
          <p:cNvPr id="18" name="Picture 18"/>
          <p:cNvPicPr>
            <a:picLocks noChangeAspect="1"/>
          </p:cNvPicPr>
          <p:nvPr/>
        </p:nvPicPr>
        <p:blipFill>
          <a:blip r:embed="rId5"/>
          <a:srcRect/>
          <a:stretch>
            <a:fillRect/>
          </a:stretch>
        </p:blipFill>
        <p:spPr>
          <a:xfrm>
            <a:off x="288252" y="9258300"/>
            <a:ext cx="3336888" cy="7897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563738"/>
          </a:xfrm>
          <a:prstGeom prst="rect">
            <a:avLst/>
          </a:prstGeom>
          <a:solidFill>
            <a:srgbClr val="FFAD1E"/>
          </a:solidFill>
        </p:spPr>
      </p:sp>
      <p:sp>
        <p:nvSpPr>
          <p:cNvPr id="3" name="TextBox 3"/>
          <p:cNvSpPr txBox="1"/>
          <p:nvPr/>
        </p:nvSpPr>
        <p:spPr>
          <a:xfrm>
            <a:off x="469042" y="1171575"/>
            <a:ext cx="13703328" cy="1000125"/>
          </a:xfrm>
          <a:prstGeom prst="rect">
            <a:avLst/>
          </a:prstGeom>
        </p:spPr>
        <p:txBody>
          <a:bodyPr lIns="0" tIns="0" rIns="0" bIns="0" rtlCol="0" anchor="t">
            <a:spAutoFit/>
          </a:bodyPr>
          <a:lstStyle/>
          <a:p>
            <a:pPr marL="0" lvl="0" indent="0">
              <a:lnSpc>
                <a:spcPts val="7424"/>
              </a:lnSpc>
              <a:spcBef>
                <a:spcPct val="0"/>
              </a:spcBef>
            </a:pPr>
            <a:r>
              <a:rPr lang="en-US" sz="7499">
                <a:solidFill>
                  <a:srgbClr val="191769"/>
                </a:solidFill>
                <a:latin typeface="HK Grotesk Bold"/>
              </a:rPr>
              <a:t>Our Process</a:t>
            </a:r>
          </a:p>
        </p:txBody>
      </p:sp>
      <p:pic>
        <p:nvPicPr>
          <p:cNvPr id="4" name="Picture 4"/>
          <p:cNvPicPr>
            <a:picLocks noChangeAspect="1"/>
          </p:cNvPicPr>
          <p:nvPr/>
        </p:nvPicPr>
        <p:blipFill>
          <a:blip r:embed="rId2"/>
          <a:srcRect/>
          <a:stretch>
            <a:fillRect/>
          </a:stretch>
        </p:blipFill>
        <p:spPr>
          <a:xfrm>
            <a:off x="261492" y="9258300"/>
            <a:ext cx="3336888" cy="789730"/>
          </a:xfrm>
          <a:prstGeom prst="rect">
            <a:avLst/>
          </a:prstGeom>
        </p:spPr>
      </p:pic>
      <p:sp>
        <p:nvSpPr>
          <p:cNvPr id="5" name="AutoShape 5"/>
          <p:cNvSpPr/>
          <p:nvPr/>
        </p:nvSpPr>
        <p:spPr>
          <a:xfrm rot="5400000">
            <a:off x="4294405" y="7060225"/>
            <a:ext cx="5138255" cy="0"/>
          </a:xfrm>
          <a:prstGeom prst="line">
            <a:avLst/>
          </a:prstGeom>
          <a:ln w="47625" cap="rnd">
            <a:solidFill>
              <a:srgbClr val="191769"/>
            </a:solidFill>
            <a:prstDash val="sysDash"/>
            <a:headEnd type="none" w="sm" len="sm"/>
            <a:tailEnd type="none" w="sm" len="sm"/>
          </a:ln>
        </p:spPr>
      </p:sp>
      <p:sp>
        <p:nvSpPr>
          <p:cNvPr id="6" name="AutoShape 6"/>
          <p:cNvSpPr/>
          <p:nvPr/>
        </p:nvSpPr>
        <p:spPr>
          <a:xfrm rot="5400000">
            <a:off x="9270913" y="7060225"/>
            <a:ext cx="5138255" cy="0"/>
          </a:xfrm>
          <a:prstGeom prst="line">
            <a:avLst/>
          </a:prstGeom>
          <a:ln w="47625" cap="rnd">
            <a:solidFill>
              <a:srgbClr val="191769"/>
            </a:solidFill>
            <a:prstDash val="sysDash"/>
            <a:headEnd type="none" w="sm" len="sm"/>
            <a:tailEnd type="none" w="sm" len="sm"/>
          </a:ln>
        </p:spPr>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28242" y="3136014"/>
            <a:ext cx="2410736" cy="2007486"/>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216050" y="3136014"/>
            <a:ext cx="2464547" cy="2007486"/>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112737" y="3136014"/>
            <a:ext cx="2530910" cy="2166459"/>
          </a:xfrm>
          <a:prstGeom prst="rect">
            <a:avLst/>
          </a:prstGeom>
        </p:spPr>
      </p:pic>
      <p:grpSp>
        <p:nvGrpSpPr>
          <p:cNvPr id="10" name="Group 10"/>
          <p:cNvGrpSpPr/>
          <p:nvPr/>
        </p:nvGrpSpPr>
        <p:grpSpPr>
          <a:xfrm>
            <a:off x="2765651" y="5644282"/>
            <a:ext cx="3135918" cy="2399841"/>
            <a:chOff x="0" y="0"/>
            <a:chExt cx="4181225" cy="3199789"/>
          </a:xfrm>
        </p:grpSpPr>
        <p:sp>
          <p:nvSpPr>
            <p:cNvPr id="11" name="TextBox 11"/>
            <p:cNvSpPr txBox="1"/>
            <p:nvPr/>
          </p:nvSpPr>
          <p:spPr>
            <a:xfrm>
              <a:off x="0" y="-28575"/>
              <a:ext cx="4181225" cy="635635"/>
            </a:xfrm>
            <a:prstGeom prst="rect">
              <a:avLst/>
            </a:prstGeom>
          </p:spPr>
          <p:txBody>
            <a:bodyPr lIns="0" tIns="0" rIns="0" bIns="0" rtlCol="0" anchor="t">
              <a:spAutoFit/>
            </a:bodyPr>
            <a:lstStyle/>
            <a:p>
              <a:pPr marL="0" lvl="0" indent="0" algn="ctr">
                <a:lnSpc>
                  <a:spcPts val="3840"/>
                </a:lnSpc>
              </a:pPr>
              <a:r>
                <a:rPr lang="en-US" sz="3000" spc="-75">
                  <a:solidFill>
                    <a:srgbClr val="191769"/>
                  </a:solidFill>
                  <a:latin typeface="HK Grotesk Bold Bold"/>
                </a:rPr>
                <a:t>Schedule</a:t>
              </a:r>
            </a:p>
          </p:txBody>
        </p:sp>
        <p:sp>
          <p:nvSpPr>
            <p:cNvPr id="12" name="TextBox 12"/>
            <p:cNvSpPr txBox="1"/>
            <p:nvPr/>
          </p:nvSpPr>
          <p:spPr>
            <a:xfrm>
              <a:off x="238030" y="1349822"/>
              <a:ext cx="3705165" cy="1849967"/>
            </a:xfrm>
            <a:prstGeom prst="rect">
              <a:avLst/>
            </a:prstGeom>
          </p:spPr>
          <p:txBody>
            <a:bodyPr lIns="0" tIns="0" rIns="0" bIns="0" rtlCol="0" anchor="t">
              <a:spAutoFit/>
            </a:bodyPr>
            <a:lstStyle/>
            <a:p>
              <a:pPr algn="ctr">
                <a:lnSpc>
                  <a:spcPts val="2799"/>
                </a:lnSpc>
              </a:pPr>
              <a:r>
                <a:rPr lang="en-US" sz="1999">
                  <a:solidFill>
                    <a:srgbClr val="191769"/>
                  </a:solidFill>
                  <a:latin typeface="Open Sans 1"/>
                </a:rPr>
                <a:t>Employees will schedule their visits  at their convenience online </a:t>
              </a:r>
            </a:p>
          </p:txBody>
        </p:sp>
      </p:grpSp>
      <p:grpSp>
        <p:nvGrpSpPr>
          <p:cNvPr id="13" name="Group 13"/>
          <p:cNvGrpSpPr/>
          <p:nvPr/>
        </p:nvGrpSpPr>
        <p:grpSpPr>
          <a:xfrm>
            <a:off x="7681990" y="5644282"/>
            <a:ext cx="3532665" cy="2752266"/>
            <a:chOff x="0" y="0"/>
            <a:chExt cx="4710221" cy="3669689"/>
          </a:xfrm>
        </p:grpSpPr>
        <p:sp>
          <p:nvSpPr>
            <p:cNvPr id="14" name="TextBox 14"/>
            <p:cNvSpPr txBox="1"/>
            <p:nvPr/>
          </p:nvSpPr>
          <p:spPr>
            <a:xfrm>
              <a:off x="0" y="-28575"/>
              <a:ext cx="4710221" cy="635635"/>
            </a:xfrm>
            <a:prstGeom prst="rect">
              <a:avLst/>
            </a:prstGeom>
          </p:spPr>
          <p:txBody>
            <a:bodyPr lIns="0" tIns="0" rIns="0" bIns="0" rtlCol="0" anchor="t">
              <a:spAutoFit/>
            </a:bodyPr>
            <a:lstStyle/>
            <a:p>
              <a:pPr marL="0" lvl="0" indent="0" algn="ctr">
                <a:lnSpc>
                  <a:spcPts val="3840"/>
                </a:lnSpc>
              </a:pPr>
              <a:r>
                <a:rPr lang="en-US" sz="3000" spc="-75">
                  <a:solidFill>
                    <a:srgbClr val="191769"/>
                  </a:solidFill>
                  <a:latin typeface="HK Grotesk Bold Bold"/>
                </a:rPr>
                <a:t>Consult</a:t>
              </a:r>
            </a:p>
          </p:txBody>
        </p:sp>
        <p:sp>
          <p:nvSpPr>
            <p:cNvPr id="15" name="TextBox 15"/>
            <p:cNvSpPr txBox="1"/>
            <p:nvPr/>
          </p:nvSpPr>
          <p:spPr>
            <a:xfrm>
              <a:off x="268145" y="1340297"/>
              <a:ext cx="4173931" cy="2329392"/>
            </a:xfrm>
            <a:prstGeom prst="rect">
              <a:avLst/>
            </a:prstGeom>
          </p:spPr>
          <p:txBody>
            <a:bodyPr lIns="0" tIns="0" rIns="0" bIns="0" rtlCol="0" anchor="t">
              <a:spAutoFit/>
            </a:bodyPr>
            <a:lstStyle/>
            <a:p>
              <a:pPr algn="ctr">
                <a:lnSpc>
                  <a:spcPts val="2800"/>
                </a:lnSpc>
              </a:pPr>
              <a:r>
                <a:rPr lang="en-US" sz="2000">
                  <a:solidFill>
                    <a:srgbClr val="191769"/>
                  </a:solidFill>
                  <a:latin typeface="Open Sans 1"/>
                </a:rPr>
                <a:t>Your employees will be  virtually connected to one of our qualified registered dietitians to help achieve their goals </a:t>
              </a:r>
            </a:p>
          </p:txBody>
        </p:sp>
      </p:grpSp>
      <p:grpSp>
        <p:nvGrpSpPr>
          <p:cNvPr id="16" name="Group 16"/>
          <p:cNvGrpSpPr/>
          <p:nvPr/>
        </p:nvGrpSpPr>
        <p:grpSpPr>
          <a:xfrm>
            <a:off x="12311223" y="5644282"/>
            <a:ext cx="4133939" cy="3457116"/>
            <a:chOff x="0" y="0"/>
            <a:chExt cx="5511918" cy="4609489"/>
          </a:xfrm>
        </p:grpSpPr>
        <p:sp>
          <p:nvSpPr>
            <p:cNvPr id="17" name="TextBox 17"/>
            <p:cNvSpPr txBox="1"/>
            <p:nvPr/>
          </p:nvSpPr>
          <p:spPr>
            <a:xfrm>
              <a:off x="0" y="-28575"/>
              <a:ext cx="5511918" cy="635635"/>
            </a:xfrm>
            <a:prstGeom prst="rect">
              <a:avLst/>
            </a:prstGeom>
          </p:spPr>
          <p:txBody>
            <a:bodyPr lIns="0" tIns="0" rIns="0" bIns="0" rtlCol="0" anchor="t">
              <a:spAutoFit/>
            </a:bodyPr>
            <a:lstStyle/>
            <a:p>
              <a:pPr marL="0" lvl="0" indent="0" algn="ctr">
                <a:lnSpc>
                  <a:spcPts val="3840"/>
                </a:lnSpc>
              </a:pPr>
              <a:r>
                <a:rPr lang="en-US" sz="3000" spc="-75">
                  <a:solidFill>
                    <a:srgbClr val="191769"/>
                  </a:solidFill>
                  <a:latin typeface="HK Grotesk Bold Bold"/>
                </a:rPr>
                <a:t>Feel your Best </a:t>
              </a:r>
            </a:p>
          </p:txBody>
        </p:sp>
        <p:sp>
          <p:nvSpPr>
            <p:cNvPr id="18" name="TextBox 18"/>
            <p:cNvSpPr txBox="1"/>
            <p:nvPr/>
          </p:nvSpPr>
          <p:spPr>
            <a:xfrm>
              <a:off x="313784" y="1340297"/>
              <a:ext cx="4884350" cy="3269192"/>
            </a:xfrm>
            <a:prstGeom prst="rect">
              <a:avLst/>
            </a:prstGeom>
          </p:spPr>
          <p:txBody>
            <a:bodyPr lIns="0" tIns="0" rIns="0" bIns="0" rtlCol="0" anchor="t">
              <a:spAutoFit/>
            </a:bodyPr>
            <a:lstStyle/>
            <a:p>
              <a:pPr algn="ctr">
                <a:lnSpc>
                  <a:spcPts val="2800"/>
                </a:lnSpc>
              </a:pPr>
              <a:r>
                <a:rPr lang="en-US" sz="2000">
                  <a:solidFill>
                    <a:srgbClr val="191769"/>
                  </a:solidFill>
                  <a:latin typeface="Open Sans 1"/>
                </a:rPr>
                <a:t>Your workers can get back to doing what they love. Let our registered dietitians coach your staff to live a healthier lifestyle. Utopia WellCare will take care of the rest  &amp; bill the insurance provider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563738"/>
          </a:xfrm>
          <a:prstGeom prst="rect">
            <a:avLst/>
          </a:prstGeom>
          <a:solidFill>
            <a:srgbClr val="FFAD1E"/>
          </a:solidFill>
        </p:spPr>
      </p:sp>
      <p:sp>
        <p:nvSpPr>
          <p:cNvPr id="3" name="TextBox 3"/>
          <p:cNvSpPr txBox="1"/>
          <p:nvPr/>
        </p:nvSpPr>
        <p:spPr>
          <a:xfrm>
            <a:off x="469042" y="1171575"/>
            <a:ext cx="13703328" cy="1000125"/>
          </a:xfrm>
          <a:prstGeom prst="rect">
            <a:avLst/>
          </a:prstGeom>
        </p:spPr>
        <p:txBody>
          <a:bodyPr lIns="0" tIns="0" rIns="0" bIns="0" rtlCol="0" anchor="t">
            <a:spAutoFit/>
          </a:bodyPr>
          <a:lstStyle/>
          <a:p>
            <a:pPr marL="0" lvl="0" indent="0">
              <a:lnSpc>
                <a:spcPts val="7424"/>
              </a:lnSpc>
              <a:spcBef>
                <a:spcPct val="0"/>
              </a:spcBef>
            </a:pPr>
            <a:r>
              <a:rPr lang="en-US" sz="7499">
                <a:solidFill>
                  <a:srgbClr val="191769"/>
                </a:solidFill>
                <a:latin typeface="HK Grotesk Bold Bold"/>
              </a:rPr>
              <a:t>How Utopia WellCare Gets Paid</a:t>
            </a:r>
          </a:p>
        </p:txBody>
      </p:sp>
      <p:pic>
        <p:nvPicPr>
          <p:cNvPr id="4" name="Picture 4"/>
          <p:cNvPicPr>
            <a:picLocks noChangeAspect="1"/>
          </p:cNvPicPr>
          <p:nvPr/>
        </p:nvPicPr>
        <p:blipFill>
          <a:blip r:embed="rId3"/>
          <a:srcRect/>
          <a:stretch>
            <a:fillRect/>
          </a:stretch>
        </p:blipFill>
        <p:spPr>
          <a:xfrm>
            <a:off x="261492" y="9258300"/>
            <a:ext cx="3336888" cy="789730"/>
          </a:xfrm>
          <a:prstGeom prst="rect">
            <a:avLst/>
          </a:prstGeom>
        </p:spPr>
      </p:pic>
      <p:sp>
        <p:nvSpPr>
          <p:cNvPr id="5" name="TextBox 5"/>
          <p:cNvSpPr txBox="1"/>
          <p:nvPr/>
        </p:nvSpPr>
        <p:spPr>
          <a:xfrm>
            <a:off x="469042" y="2845435"/>
            <a:ext cx="17030497" cy="6412865"/>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191769"/>
                </a:solidFill>
                <a:latin typeface="Poppins Medium"/>
              </a:rPr>
              <a:t>Wellness credits from the group to support engagement efforts</a:t>
            </a:r>
          </a:p>
          <a:p>
            <a:pPr marL="647700" lvl="1" indent="-323850">
              <a:lnSpc>
                <a:spcPts val="4200"/>
              </a:lnSpc>
              <a:buFont typeface="Arial"/>
              <a:buChar char="•"/>
            </a:pPr>
            <a:r>
              <a:rPr lang="en-US" sz="3000">
                <a:solidFill>
                  <a:srgbClr val="191769"/>
                </a:solidFill>
                <a:latin typeface="Poppins Medium"/>
              </a:rPr>
              <a:t>Insurance carrier reimbursement </a:t>
            </a:r>
          </a:p>
          <a:p>
            <a:pPr marL="1252220" lvl="2" indent="-417407">
              <a:lnSpc>
                <a:spcPts val="4059"/>
              </a:lnSpc>
              <a:buFont typeface="Arial"/>
              <a:buChar char="⚬"/>
            </a:pPr>
            <a:r>
              <a:rPr lang="en-US" sz="2900">
                <a:solidFill>
                  <a:srgbClr val="191769"/>
                </a:solidFill>
                <a:latin typeface="Poppins Medium"/>
              </a:rPr>
              <a:t>Average hourly contracted rate is $125</a:t>
            </a:r>
          </a:p>
          <a:p>
            <a:pPr marL="1424940" lvl="3" indent="-356235">
              <a:lnSpc>
                <a:spcPts val="3079"/>
              </a:lnSpc>
              <a:buFont typeface="Arial"/>
              <a:buChar char="￭"/>
            </a:pPr>
            <a:r>
              <a:rPr lang="en-US" sz="2200">
                <a:solidFill>
                  <a:srgbClr val="191769"/>
                </a:solidFill>
                <a:latin typeface="Poppins Medium"/>
              </a:rPr>
              <a:t>Most services are billable under preventive care with no cost share to employees </a:t>
            </a:r>
          </a:p>
          <a:p>
            <a:pPr marL="1424940" lvl="3" indent="-356235">
              <a:lnSpc>
                <a:spcPts val="3079"/>
              </a:lnSpc>
              <a:buFont typeface="Arial"/>
              <a:buChar char="￭"/>
            </a:pPr>
            <a:r>
              <a:rPr lang="en-US" sz="2200">
                <a:solidFill>
                  <a:srgbClr val="191769"/>
                </a:solidFill>
                <a:latin typeface="Poppins Medium"/>
              </a:rPr>
              <a:t>Before the employer introduction, we can confirm how our services will be covered and any cost-sharing for employees. Carrier contracts can be different based on state and product</a:t>
            </a:r>
          </a:p>
          <a:p>
            <a:pPr marL="1252220" lvl="2" indent="-417407">
              <a:lnSpc>
                <a:spcPts val="4059"/>
              </a:lnSpc>
              <a:buFont typeface="Arial"/>
              <a:buChar char="⚬"/>
            </a:pPr>
            <a:r>
              <a:rPr lang="en-US" sz="2900">
                <a:solidFill>
                  <a:srgbClr val="191769"/>
                </a:solidFill>
                <a:latin typeface="Poppins Medium"/>
              </a:rPr>
              <a:t>Current contracted carriers </a:t>
            </a:r>
          </a:p>
          <a:p>
            <a:pPr marL="1813560" lvl="3" indent="-453390">
              <a:lnSpc>
                <a:spcPts val="3919"/>
              </a:lnSpc>
              <a:buFont typeface="Arial"/>
              <a:buChar char="￭"/>
            </a:pPr>
            <a:r>
              <a:rPr lang="en-US" sz="2799">
                <a:solidFill>
                  <a:srgbClr val="191769"/>
                </a:solidFill>
                <a:latin typeface="Poppins Medium"/>
              </a:rPr>
              <a:t>United Healthcare</a:t>
            </a:r>
          </a:p>
          <a:p>
            <a:pPr marL="1899920" lvl="4" indent="-379984">
              <a:lnSpc>
                <a:spcPts val="3079"/>
              </a:lnSpc>
              <a:buFont typeface="Arial"/>
              <a:buChar char="•"/>
            </a:pPr>
            <a:r>
              <a:rPr lang="en-US" sz="2200">
                <a:solidFill>
                  <a:srgbClr val="191769"/>
                </a:solidFill>
                <a:latin typeface="Poppins Medium"/>
              </a:rPr>
              <a:t>Choice and choice plus network </a:t>
            </a:r>
          </a:p>
          <a:p>
            <a:pPr marL="1899920" lvl="4" indent="-379984">
              <a:lnSpc>
                <a:spcPts val="3079"/>
              </a:lnSpc>
              <a:buFont typeface="Arial"/>
              <a:buChar char="•"/>
            </a:pPr>
            <a:r>
              <a:rPr lang="en-US" sz="2200">
                <a:solidFill>
                  <a:srgbClr val="191769"/>
                </a:solidFill>
                <a:latin typeface="Poppins Medium"/>
              </a:rPr>
              <a:t>local state products with limited networks and referrals will require a review to confirm the scope of our coverage </a:t>
            </a:r>
          </a:p>
          <a:p>
            <a:pPr marL="1813560" lvl="3" indent="-453390">
              <a:lnSpc>
                <a:spcPts val="3919"/>
              </a:lnSpc>
              <a:buFont typeface="Arial"/>
              <a:buChar char="￭"/>
            </a:pPr>
            <a:r>
              <a:rPr lang="en-US" sz="2800">
                <a:solidFill>
                  <a:srgbClr val="191769"/>
                </a:solidFill>
                <a:latin typeface="Poppins Medium"/>
              </a:rPr>
              <a:t>Cigna</a:t>
            </a:r>
          </a:p>
          <a:p>
            <a:pPr marL="1813560" lvl="3" indent="-453390">
              <a:lnSpc>
                <a:spcPts val="3919"/>
              </a:lnSpc>
              <a:buFont typeface="Arial"/>
              <a:buChar char="￭"/>
            </a:pPr>
            <a:r>
              <a:rPr lang="en-US" sz="2800">
                <a:solidFill>
                  <a:srgbClr val="191769"/>
                </a:solidFill>
                <a:latin typeface="Poppins Medium"/>
              </a:rPr>
              <a:t>Aetna - pending </a:t>
            </a:r>
          </a:p>
          <a:p>
            <a:pPr marL="1813560" lvl="3" indent="-453390">
              <a:lnSpc>
                <a:spcPts val="3919"/>
              </a:lnSpc>
              <a:buFont typeface="Arial"/>
              <a:buChar char="￭"/>
            </a:pPr>
            <a:r>
              <a:rPr lang="en-US" sz="2800">
                <a:solidFill>
                  <a:srgbClr val="191769"/>
                </a:solidFill>
                <a:latin typeface="Poppins Medium"/>
              </a:rPr>
              <a:t>Blue Cross Blue Shield - pending per state</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4711" y="404569"/>
            <a:ext cx="1163577" cy="17546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88287" y="404569"/>
            <a:ext cx="1163577" cy="17546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172370" y="404569"/>
            <a:ext cx="1163577" cy="1754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9075" y="9258300"/>
            <a:ext cx="3336888" cy="78973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21326" y="3742704"/>
            <a:ext cx="5421153" cy="4635795"/>
          </a:xfrm>
          <a:prstGeom prst="rect">
            <a:avLst/>
          </a:prstGeom>
        </p:spPr>
      </p:pic>
      <p:sp>
        <p:nvSpPr>
          <p:cNvPr id="4" name="TextBox 4"/>
          <p:cNvSpPr txBox="1"/>
          <p:nvPr/>
        </p:nvSpPr>
        <p:spPr>
          <a:xfrm>
            <a:off x="1028700" y="958811"/>
            <a:ext cx="6633044" cy="1798222"/>
          </a:xfrm>
          <a:prstGeom prst="rect">
            <a:avLst/>
          </a:prstGeom>
        </p:spPr>
        <p:txBody>
          <a:bodyPr lIns="0" tIns="0" rIns="0" bIns="0" rtlCol="0" anchor="t">
            <a:spAutoFit/>
          </a:bodyPr>
          <a:lstStyle/>
          <a:p>
            <a:pPr marL="0" lvl="0" indent="0" algn="l">
              <a:lnSpc>
                <a:spcPts val="6934"/>
              </a:lnSpc>
              <a:spcBef>
                <a:spcPct val="0"/>
              </a:spcBef>
            </a:pPr>
            <a:r>
              <a:rPr lang="en-US" sz="7299" spc="-182">
                <a:solidFill>
                  <a:srgbClr val="191769"/>
                </a:solidFill>
                <a:latin typeface="Poppins Bold Bold"/>
              </a:rPr>
              <a:t>How We Drive Engagement  </a:t>
            </a:r>
          </a:p>
        </p:txBody>
      </p:sp>
      <p:sp>
        <p:nvSpPr>
          <p:cNvPr id="5" name="TextBox 5"/>
          <p:cNvSpPr txBox="1"/>
          <p:nvPr/>
        </p:nvSpPr>
        <p:spPr>
          <a:xfrm>
            <a:off x="1857519" y="3419171"/>
            <a:ext cx="3951982" cy="580390"/>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1 on 1 consultations</a:t>
            </a:r>
          </a:p>
        </p:txBody>
      </p:sp>
      <p:sp>
        <p:nvSpPr>
          <p:cNvPr id="6" name="TextBox 6"/>
          <p:cNvSpPr txBox="1"/>
          <p:nvPr/>
        </p:nvSpPr>
        <p:spPr>
          <a:xfrm>
            <a:off x="400246" y="4880136"/>
            <a:ext cx="5717559" cy="1180465"/>
          </a:xfrm>
          <a:prstGeom prst="rect">
            <a:avLst/>
          </a:prstGeom>
        </p:spPr>
        <p:txBody>
          <a:bodyPr lIns="0" tIns="0" rIns="0" bIns="0" rtlCol="0" anchor="t">
            <a:spAutoFit/>
          </a:bodyPr>
          <a:lstStyle/>
          <a:p>
            <a:pPr algn="ctr">
              <a:lnSpc>
                <a:spcPts val="4759"/>
              </a:lnSpc>
            </a:pPr>
            <a:r>
              <a:rPr lang="en-US" sz="3400" dirty="0">
                <a:solidFill>
                  <a:srgbClr val="000000"/>
                </a:solidFill>
                <a:latin typeface="Poppins Light"/>
              </a:rPr>
              <a:t>Group Sessions on a variety of wellness topics </a:t>
            </a:r>
          </a:p>
        </p:txBody>
      </p:sp>
      <p:sp>
        <p:nvSpPr>
          <p:cNvPr id="7" name="TextBox 7"/>
          <p:cNvSpPr txBox="1"/>
          <p:nvPr/>
        </p:nvSpPr>
        <p:spPr>
          <a:xfrm>
            <a:off x="8842327" y="1705523"/>
            <a:ext cx="5717559" cy="1180465"/>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Utopia WellCare welcome kit with action steps</a:t>
            </a:r>
          </a:p>
        </p:txBody>
      </p:sp>
      <p:sp>
        <p:nvSpPr>
          <p:cNvPr id="8" name="TextBox 8"/>
          <p:cNvSpPr txBox="1"/>
          <p:nvPr/>
        </p:nvSpPr>
        <p:spPr>
          <a:xfrm>
            <a:off x="12570441" y="5633720"/>
            <a:ext cx="5717559" cy="1180465"/>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Announcement Memo from employers </a:t>
            </a:r>
          </a:p>
        </p:txBody>
      </p:sp>
      <p:sp>
        <p:nvSpPr>
          <p:cNvPr id="9" name="TextBox 9"/>
          <p:cNvSpPr txBox="1"/>
          <p:nvPr/>
        </p:nvSpPr>
        <p:spPr>
          <a:xfrm>
            <a:off x="1435608" y="7198034"/>
            <a:ext cx="5717559" cy="1180465"/>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Customized website for your company </a:t>
            </a:r>
          </a:p>
        </p:txBody>
      </p:sp>
      <p:sp>
        <p:nvSpPr>
          <p:cNvPr id="10" name="TextBox 10"/>
          <p:cNvSpPr txBox="1"/>
          <p:nvPr/>
        </p:nvSpPr>
        <p:spPr>
          <a:xfrm>
            <a:off x="5783187" y="8634730"/>
            <a:ext cx="7497432" cy="1180465"/>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Post consult surveys and feedback-based improvements </a:t>
            </a:r>
          </a:p>
        </p:txBody>
      </p:sp>
      <p:sp>
        <p:nvSpPr>
          <p:cNvPr id="11" name="TextBox 11"/>
          <p:cNvSpPr txBox="1"/>
          <p:nvPr/>
        </p:nvSpPr>
        <p:spPr>
          <a:xfrm>
            <a:off x="12002780" y="7198034"/>
            <a:ext cx="5717559" cy="1180465"/>
          </a:xfrm>
          <a:prstGeom prst="rect">
            <a:avLst/>
          </a:prstGeom>
        </p:spPr>
        <p:txBody>
          <a:bodyPr lIns="0" tIns="0" rIns="0" bIns="0" rtlCol="0" anchor="t">
            <a:spAutoFit/>
          </a:bodyPr>
          <a:lstStyle/>
          <a:p>
            <a:pPr algn="ctr">
              <a:lnSpc>
                <a:spcPts val="4759"/>
              </a:lnSpc>
            </a:pPr>
            <a:r>
              <a:rPr lang="en-US" sz="3399">
                <a:solidFill>
                  <a:srgbClr val="000000"/>
                </a:solidFill>
                <a:latin typeface="Poppins Light"/>
              </a:rPr>
              <a:t>Supplement Tips and GMP approved mail samples</a:t>
            </a:r>
          </a:p>
        </p:txBody>
      </p:sp>
      <p:sp>
        <p:nvSpPr>
          <p:cNvPr id="12" name="TextBox 12"/>
          <p:cNvSpPr txBox="1"/>
          <p:nvPr/>
        </p:nvSpPr>
        <p:spPr>
          <a:xfrm>
            <a:off x="841757" y="6212363"/>
            <a:ext cx="4967744" cy="377026"/>
          </a:xfrm>
          <a:prstGeom prst="rect">
            <a:avLst/>
          </a:prstGeom>
        </p:spPr>
        <p:txBody>
          <a:bodyPr wrap="square" lIns="0" tIns="0" rIns="0" bIns="0" rtlCol="0" anchor="t">
            <a:spAutoFit/>
          </a:bodyPr>
          <a:lstStyle/>
          <a:p>
            <a:pPr algn="ctr">
              <a:lnSpc>
                <a:spcPts val="2800"/>
              </a:lnSpc>
            </a:pPr>
            <a:r>
              <a:rPr lang="en-US" sz="2800" dirty="0">
                <a:latin typeface="Poppins Light"/>
              </a:rPr>
              <a:t>Sleep, Stress, Digestion , etc...</a:t>
            </a:r>
          </a:p>
        </p:txBody>
      </p:sp>
      <p:sp>
        <p:nvSpPr>
          <p:cNvPr id="13" name="TextBox 13"/>
          <p:cNvSpPr txBox="1"/>
          <p:nvPr/>
        </p:nvSpPr>
        <p:spPr>
          <a:xfrm>
            <a:off x="12242479" y="3362960"/>
            <a:ext cx="5717559" cy="1780540"/>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Newletters with important annoucements and offerings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563738"/>
          </a:xfrm>
          <a:prstGeom prst="rect">
            <a:avLst/>
          </a:prstGeom>
          <a:solidFill>
            <a:srgbClr val="0C7EC7"/>
          </a:solidFill>
        </p:spPr>
      </p:sp>
      <p:sp>
        <p:nvSpPr>
          <p:cNvPr id="3" name="TextBox 3"/>
          <p:cNvSpPr txBox="1"/>
          <p:nvPr/>
        </p:nvSpPr>
        <p:spPr>
          <a:xfrm>
            <a:off x="469042" y="1171575"/>
            <a:ext cx="13703328" cy="1000125"/>
          </a:xfrm>
          <a:prstGeom prst="rect">
            <a:avLst/>
          </a:prstGeom>
        </p:spPr>
        <p:txBody>
          <a:bodyPr lIns="0" tIns="0" rIns="0" bIns="0" rtlCol="0" anchor="t">
            <a:spAutoFit/>
          </a:bodyPr>
          <a:lstStyle/>
          <a:p>
            <a:pPr marL="0" lvl="0" indent="0">
              <a:lnSpc>
                <a:spcPts val="7424"/>
              </a:lnSpc>
              <a:spcBef>
                <a:spcPct val="0"/>
              </a:spcBef>
            </a:pPr>
            <a:r>
              <a:rPr lang="en-US" sz="7499">
                <a:solidFill>
                  <a:srgbClr val="191769"/>
                </a:solidFill>
                <a:latin typeface="Times Neue Roman Bold"/>
              </a:rPr>
              <a:t>Employee Engagement</a:t>
            </a:r>
          </a:p>
        </p:txBody>
      </p:sp>
      <p:pic>
        <p:nvPicPr>
          <p:cNvPr id="4" name="Picture 4"/>
          <p:cNvPicPr>
            <a:picLocks noChangeAspect="1"/>
          </p:cNvPicPr>
          <p:nvPr/>
        </p:nvPicPr>
        <p:blipFill>
          <a:blip r:embed="rId2"/>
          <a:srcRect/>
          <a:stretch>
            <a:fillRect/>
          </a:stretch>
        </p:blipFill>
        <p:spPr>
          <a:xfrm>
            <a:off x="261492" y="9258300"/>
            <a:ext cx="3336888" cy="789730"/>
          </a:xfrm>
          <a:prstGeom prst="rect">
            <a:avLst/>
          </a:prstGeom>
        </p:spPr>
      </p:pic>
      <p:sp>
        <p:nvSpPr>
          <p:cNvPr id="5" name="TextBox 5"/>
          <p:cNvSpPr txBox="1"/>
          <p:nvPr/>
        </p:nvSpPr>
        <p:spPr>
          <a:xfrm>
            <a:off x="762931" y="2847975"/>
            <a:ext cx="15867609" cy="5276850"/>
          </a:xfrm>
          <a:prstGeom prst="rect">
            <a:avLst/>
          </a:prstGeom>
        </p:spPr>
        <p:txBody>
          <a:bodyPr lIns="0" tIns="0" rIns="0" bIns="0" rtlCol="0" anchor="t">
            <a:spAutoFit/>
          </a:bodyPr>
          <a:lstStyle/>
          <a:p>
            <a:pPr marL="863600" lvl="1" indent="-431800">
              <a:lnSpc>
                <a:spcPts val="9000"/>
              </a:lnSpc>
              <a:buFont typeface="Arial"/>
              <a:buChar char="•"/>
            </a:pPr>
            <a:r>
              <a:rPr lang="en-US" sz="4000" spc="20" dirty="0">
                <a:solidFill>
                  <a:srgbClr val="000000"/>
                </a:solidFill>
                <a:latin typeface="Times Neue Roman"/>
              </a:rPr>
              <a:t>100% with employer sponsored one-on-one employee meetings </a:t>
            </a:r>
          </a:p>
          <a:p>
            <a:pPr marL="863600" lvl="1" indent="-431800">
              <a:lnSpc>
                <a:spcPts val="9000"/>
              </a:lnSpc>
              <a:buFont typeface="Arial"/>
              <a:buChar char="•"/>
            </a:pPr>
            <a:r>
              <a:rPr lang="en-US" sz="4000" spc="20" dirty="0">
                <a:solidFill>
                  <a:srgbClr val="000000"/>
                </a:solidFill>
                <a:latin typeface="Times Neue Roman"/>
              </a:rPr>
              <a:t>40% to 60% will schedule a full 1 hour consultation </a:t>
            </a:r>
          </a:p>
          <a:p>
            <a:pPr marL="863600" lvl="1" indent="-431800">
              <a:lnSpc>
                <a:spcPts val="9000"/>
              </a:lnSpc>
              <a:buFont typeface="Arial"/>
              <a:buChar char="•"/>
            </a:pPr>
            <a:r>
              <a:rPr lang="en-US" sz="4000" spc="20" dirty="0">
                <a:solidFill>
                  <a:srgbClr val="000000"/>
                </a:solidFill>
                <a:latin typeface="Times Neue Roman"/>
              </a:rPr>
              <a:t>25% to 30% will become on-going patients</a:t>
            </a:r>
          </a:p>
          <a:p>
            <a:pPr algn="ctr">
              <a:lnSpc>
                <a:spcPts val="4759"/>
              </a:lnSpc>
            </a:pPr>
            <a:endParaRPr lang="en-US" sz="4000" spc="20" dirty="0">
              <a:solidFill>
                <a:srgbClr val="000000"/>
              </a:solidFill>
              <a:latin typeface="Times Neue Roman"/>
            </a:endParaRPr>
          </a:p>
          <a:p>
            <a:pPr algn="ctr">
              <a:lnSpc>
                <a:spcPts val="4759"/>
              </a:lnSpc>
            </a:pPr>
            <a:r>
              <a:rPr lang="en-US" sz="3400" dirty="0">
                <a:solidFill>
                  <a:srgbClr val="000000"/>
                </a:solidFill>
                <a:latin typeface="Times Neue Roman"/>
              </a:rPr>
              <a:t> </a:t>
            </a:r>
          </a:p>
          <a:p>
            <a:pPr algn="ctr">
              <a:lnSpc>
                <a:spcPts val="4199"/>
              </a:lnSpc>
            </a:pPr>
            <a:r>
              <a:rPr lang="en-US" sz="2999" dirty="0">
                <a:solidFill>
                  <a:srgbClr val="000000"/>
                </a:solidFill>
                <a:latin typeface="Times Neue Roman Italics"/>
              </a:rPr>
              <a:t>These numbers do not include dependents who are also eligible for our service </a:t>
            </a: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81369" y="4512942"/>
            <a:ext cx="2941877" cy="282955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89075" y="9258300"/>
            <a:ext cx="3336888" cy="789730"/>
          </a:xfrm>
          <a:prstGeom prst="rect">
            <a:avLst/>
          </a:prstGeom>
        </p:spPr>
      </p:pic>
      <p:sp>
        <p:nvSpPr>
          <p:cNvPr id="3" name="TextBox 3"/>
          <p:cNvSpPr txBox="1"/>
          <p:nvPr/>
        </p:nvSpPr>
        <p:spPr>
          <a:xfrm>
            <a:off x="1028700" y="958811"/>
            <a:ext cx="10672406" cy="1798222"/>
          </a:xfrm>
          <a:prstGeom prst="rect">
            <a:avLst/>
          </a:prstGeom>
        </p:spPr>
        <p:txBody>
          <a:bodyPr lIns="0" tIns="0" rIns="0" bIns="0" rtlCol="0" anchor="t">
            <a:spAutoFit/>
          </a:bodyPr>
          <a:lstStyle/>
          <a:p>
            <a:pPr marL="0" lvl="0" indent="0" algn="l">
              <a:lnSpc>
                <a:spcPts val="6934"/>
              </a:lnSpc>
              <a:spcBef>
                <a:spcPct val="0"/>
              </a:spcBef>
            </a:pPr>
            <a:r>
              <a:rPr lang="en-US" sz="7299" spc="-182">
                <a:solidFill>
                  <a:srgbClr val="191769"/>
                </a:solidFill>
                <a:latin typeface="Poppins Bold Bold"/>
              </a:rPr>
              <a:t>What your employees can expect</a:t>
            </a:r>
          </a:p>
        </p:txBody>
      </p:sp>
      <p:sp>
        <p:nvSpPr>
          <p:cNvPr id="4" name="TextBox 4"/>
          <p:cNvSpPr txBox="1"/>
          <p:nvPr/>
        </p:nvSpPr>
        <p:spPr>
          <a:xfrm>
            <a:off x="1028700" y="4477385"/>
            <a:ext cx="16451141" cy="4780915"/>
          </a:xfrm>
          <a:prstGeom prst="rect">
            <a:avLst/>
          </a:prstGeom>
        </p:spPr>
        <p:txBody>
          <a:bodyPr lIns="0" tIns="0" rIns="0" bIns="0" rtlCol="0" anchor="t">
            <a:spAutoFit/>
          </a:bodyPr>
          <a:lstStyle/>
          <a:p>
            <a:pPr algn="ctr">
              <a:lnSpc>
                <a:spcPts val="4759"/>
              </a:lnSpc>
            </a:pPr>
            <a:r>
              <a:rPr lang="en-US" sz="3400">
                <a:solidFill>
                  <a:srgbClr val="000000"/>
                </a:solidFill>
                <a:latin typeface="Poppins Light"/>
              </a:rPr>
              <a:t>15 MINUTE INTRODUCTION WITH ALL PATIENTS TO DETERMINE NEEDS AND GOALS </a:t>
            </a:r>
          </a:p>
          <a:p>
            <a:pPr algn="ctr">
              <a:lnSpc>
                <a:spcPts val="4759"/>
              </a:lnSpc>
            </a:pPr>
            <a:endParaRPr lang="en-US" sz="3400">
              <a:solidFill>
                <a:srgbClr val="000000"/>
              </a:solidFill>
              <a:latin typeface="Poppins Light"/>
            </a:endParaRPr>
          </a:p>
          <a:p>
            <a:pPr algn="ctr">
              <a:lnSpc>
                <a:spcPts val="4759"/>
              </a:lnSpc>
            </a:pPr>
            <a:r>
              <a:rPr lang="en-US" sz="3400">
                <a:solidFill>
                  <a:srgbClr val="000000"/>
                </a:solidFill>
                <a:latin typeface="Poppins Light"/>
              </a:rPr>
              <a:t>CREATE AN INDIVIDUALIZED CARE PLAN </a:t>
            </a:r>
          </a:p>
          <a:p>
            <a:pPr algn="ctr">
              <a:lnSpc>
                <a:spcPts val="4759"/>
              </a:lnSpc>
            </a:pPr>
            <a:endParaRPr lang="en-US" sz="3400">
              <a:solidFill>
                <a:srgbClr val="000000"/>
              </a:solidFill>
              <a:latin typeface="Poppins Light"/>
            </a:endParaRPr>
          </a:p>
          <a:p>
            <a:pPr algn="ctr">
              <a:lnSpc>
                <a:spcPts val="4759"/>
              </a:lnSpc>
            </a:pPr>
            <a:r>
              <a:rPr lang="en-US" sz="3400">
                <a:solidFill>
                  <a:srgbClr val="000000"/>
                </a:solidFill>
                <a:latin typeface="Poppins Light"/>
              </a:rPr>
              <a:t>FOLLOW UP APPOINTMENT TIMES AND FREQUENCY WILL VARY PATIENT BY PATIENT AND WILL BE DISCUSSED IN THE INITAL CONSULT </a:t>
            </a:r>
          </a:p>
          <a:p>
            <a:pPr algn="ctr">
              <a:lnSpc>
                <a:spcPts val="4759"/>
              </a:lnSpc>
            </a:pPr>
            <a:endParaRPr lang="en-US" sz="3400">
              <a:solidFill>
                <a:srgbClr val="000000"/>
              </a:solidFill>
              <a:latin typeface="Poppins Light"/>
            </a:endParaRPr>
          </a:p>
          <a:p>
            <a:pPr algn="ctr">
              <a:lnSpc>
                <a:spcPts val="4759"/>
              </a:lnSpc>
            </a:pPr>
            <a:r>
              <a:rPr lang="en-US" sz="3400">
                <a:solidFill>
                  <a:srgbClr val="000000"/>
                </a:solidFill>
                <a:latin typeface="Poppins Light"/>
              </a:rPr>
              <a:t>LONG-TERM HEALTH GOAL ACHIEVEMENT</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08727" y="327597"/>
            <a:ext cx="2583459" cy="368109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3481163" y="1421083"/>
            <a:ext cx="14806837" cy="8865917"/>
          </a:xfrm>
          <a:prstGeom prst="rect">
            <a:avLst/>
          </a:prstGeom>
          <a:solidFill>
            <a:srgbClr val="FFAD1E"/>
          </a:solidFill>
        </p:spPr>
      </p:sp>
      <p:grpSp>
        <p:nvGrpSpPr>
          <p:cNvPr id="3" name="Group 3"/>
          <p:cNvGrpSpPr/>
          <p:nvPr/>
        </p:nvGrpSpPr>
        <p:grpSpPr>
          <a:xfrm>
            <a:off x="4472523" y="3167435"/>
            <a:ext cx="12824118" cy="3952129"/>
            <a:chOff x="0" y="0"/>
            <a:chExt cx="17098824" cy="5269506"/>
          </a:xfrm>
        </p:grpSpPr>
        <p:sp>
          <p:nvSpPr>
            <p:cNvPr id="4" name="TextBox 4"/>
            <p:cNvSpPr txBox="1"/>
            <p:nvPr/>
          </p:nvSpPr>
          <p:spPr>
            <a:xfrm>
              <a:off x="0" y="228600"/>
              <a:ext cx="17098824" cy="3521904"/>
            </a:xfrm>
            <a:prstGeom prst="rect">
              <a:avLst/>
            </a:prstGeom>
          </p:spPr>
          <p:txBody>
            <a:bodyPr lIns="0" tIns="0" rIns="0" bIns="0" rtlCol="0" anchor="t">
              <a:spAutoFit/>
            </a:bodyPr>
            <a:lstStyle/>
            <a:p>
              <a:pPr marL="0" lvl="0" indent="0" algn="ctr">
                <a:lnSpc>
                  <a:spcPts val="10088"/>
                </a:lnSpc>
                <a:spcBef>
                  <a:spcPct val="0"/>
                </a:spcBef>
              </a:pPr>
              <a:r>
                <a:rPr lang="en-US" sz="10400" spc="-260">
                  <a:solidFill>
                    <a:srgbClr val="191769"/>
                  </a:solidFill>
                  <a:latin typeface="HK Grotesk Bold Bold"/>
                </a:rPr>
                <a:t>Start your Employee Engagement Program</a:t>
              </a:r>
            </a:p>
          </p:txBody>
        </p:sp>
        <p:sp>
          <p:nvSpPr>
            <p:cNvPr id="5" name="TextBox 5"/>
            <p:cNvSpPr txBox="1"/>
            <p:nvPr/>
          </p:nvSpPr>
          <p:spPr>
            <a:xfrm>
              <a:off x="0" y="4652800"/>
              <a:ext cx="15839948" cy="616706"/>
            </a:xfrm>
            <a:prstGeom prst="rect">
              <a:avLst/>
            </a:prstGeom>
          </p:spPr>
          <p:txBody>
            <a:bodyPr lIns="0" tIns="0" rIns="0" bIns="0" rtlCol="0" anchor="t">
              <a:spAutoFit/>
            </a:bodyPr>
            <a:lstStyle/>
            <a:p>
              <a:pPr marL="0" lvl="0" indent="0" algn="ctr">
                <a:lnSpc>
                  <a:spcPts val="4060"/>
                </a:lnSpc>
                <a:spcBef>
                  <a:spcPts val="3045"/>
                </a:spcBef>
              </a:pPr>
              <a:r>
                <a:rPr lang="en-US" sz="2800">
                  <a:solidFill>
                    <a:srgbClr val="191769"/>
                  </a:solidFill>
                  <a:latin typeface="Open Sans 1"/>
                </a:rPr>
                <a:t>See the employee engagement schedule for specifics </a:t>
              </a:r>
            </a:p>
          </p:txBody>
        </p:sp>
      </p:grpSp>
      <p:pic>
        <p:nvPicPr>
          <p:cNvPr id="6" name="Picture 6"/>
          <p:cNvPicPr>
            <a:picLocks noChangeAspect="1"/>
          </p:cNvPicPr>
          <p:nvPr/>
        </p:nvPicPr>
        <p:blipFill>
          <a:blip r:embed="rId2"/>
          <a:srcRect/>
          <a:stretch>
            <a:fillRect/>
          </a:stretch>
        </p:blipFill>
        <p:spPr>
          <a:xfrm>
            <a:off x="144275" y="9224373"/>
            <a:ext cx="3336888" cy="7897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9144000" y="1459183"/>
            <a:ext cx="9144000" cy="8827817"/>
          </a:xfrm>
          <a:prstGeom prst="rect">
            <a:avLst/>
          </a:prstGeom>
          <a:solidFill>
            <a:srgbClr val="FAA41D"/>
          </a:solidFill>
        </p:spPr>
      </p:sp>
      <p:grpSp>
        <p:nvGrpSpPr>
          <p:cNvPr id="3" name="Group 3"/>
          <p:cNvGrpSpPr/>
          <p:nvPr/>
        </p:nvGrpSpPr>
        <p:grpSpPr>
          <a:xfrm>
            <a:off x="9522743" y="293154"/>
            <a:ext cx="9444152" cy="1987832"/>
            <a:chOff x="0" y="0"/>
            <a:chExt cx="12592202" cy="2650443"/>
          </a:xfrm>
        </p:grpSpPr>
        <p:sp>
          <p:nvSpPr>
            <p:cNvPr id="4" name="TextBox 4"/>
            <p:cNvSpPr txBox="1"/>
            <p:nvPr/>
          </p:nvSpPr>
          <p:spPr>
            <a:xfrm>
              <a:off x="0" y="142875"/>
              <a:ext cx="12592202" cy="1381125"/>
            </a:xfrm>
            <a:prstGeom prst="rect">
              <a:avLst/>
            </a:prstGeom>
          </p:spPr>
          <p:txBody>
            <a:bodyPr lIns="0" tIns="0" rIns="0" bIns="0" rtlCol="0" anchor="t">
              <a:spAutoFit/>
            </a:bodyPr>
            <a:lstStyle/>
            <a:p>
              <a:pPr marL="0" lvl="0" indent="0" algn="l">
                <a:lnSpc>
                  <a:spcPts val="7425"/>
                </a:lnSpc>
                <a:spcBef>
                  <a:spcPct val="0"/>
                </a:spcBef>
              </a:pPr>
              <a:r>
                <a:rPr lang="en-US" sz="7500">
                  <a:solidFill>
                    <a:srgbClr val="FFFFFF"/>
                  </a:solidFill>
                  <a:latin typeface="Poppins Bold Bold"/>
                </a:rPr>
                <a:t>Who We Are </a:t>
              </a:r>
            </a:p>
          </p:txBody>
        </p:sp>
        <p:sp>
          <p:nvSpPr>
            <p:cNvPr id="5" name="TextBox 5"/>
            <p:cNvSpPr txBox="1"/>
            <p:nvPr/>
          </p:nvSpPr>
          <p:spPr>
            <a:xfrm>
              <a:off x="0" y="2256540"/>
              <a:ext cx="9815176" cy="393903"/>
            </a:xfrm>
            <a:prstGeom prst="rect">
              <a:avLst/>
            </a:prstGeom>
          </p:spPr>
          <p:txBody>
            <a:bodyPr lIns="0" tIns="0" rIns="0" bIns="0" rtlCol="0" anchor="t">
              <a:spAutoFit/>
            </a:bodyPr>
            <a:lstStyle/>
            <a:p>
              <a:pPr algn="l">
                <a:lnSpc>
                  <a:spcPts val="2609"/>
                </a:lnSpc>
                <a:spcBef>
                  <a:spcPts val="1957"/>
                </a:spcBef>
              </a:pPr>
              <a:r>
                <a:rPr lang="en-US" sz="1799">
                  <a:solidFill>
                    <a:srgbClr val="191769"/>
                  </a:solidFill>
                  <a:latin typeface="Open Sans 1"/>
                </a:rPr>
                <a:t>.</a:t>
              </a:r>
            </a:p>
          </p:txBody>
        </p:sp>
      </p:grpSp>
      <p:pic>
        <p:nvPicPr>
          <p:cNvPr id="6" name="Picture 6"/>
          <p:cNvPicPr>
            <a:picLocks noChangeAspect="1"/>
          </p:cNvPicPr>
          <p:nvPr/>
        </p:nvPicPr>
        <p:blipFill>
          <a:blip r:embed="rId2"/>
          <a:srcRect/>
          <a:stretch>
            <a:fillRect/>
          </a:stretch>
        </p:blipFill>
        <p:spPr>
          <a:xfrm>
            <a:off x="320280" y="9258300"/>
            <a:ext cx="3336888" cy="789730"/>
          </a:xfrm>
          <a:prstGeom prst="rect">
            <a:avLst/>
          </a:prstGeom>
        </p:spPr>
      </p:pic>
      <p:sp>
        <p:nvSpPr>
          <p:cNvPr id="7" name="TextBox 7"/>
          <p:cNvSpPr txBox="1"/>
          <p:nvPr/>
        </p:nvSpPr>
        <p:spPr>
          <a:xfrm>
            <a:off x="9816307" y="1608985"/>
            <a:ext cx="7799386" cy="8002191"/>
          </a:xfrm>
          <a:prstGeom prst="rect">
            <a:avLst/>
          </a:prstGeom>
        </p:spPr>
        <p:txBody>
          <a:bodyPr lIns="0" tIns="0" rIns="0" bIns="0" rtlCol="0" anchor="t">
            <a:spAutoFit/>
          </a:bodyPr>
          <a:lstStyle/>
          <a:p>
            <a:pPr>
              <a:lnSpc>
                <a:spcPts val="3920"/>
              </a:lnSpc>
            </a:pPr>
            <a:r>
              <a:rPr lang="en-US" sz="2800" dirty="0">
                <a:solidFill>
                  <a:srgbClr val="19306A"/>
                </a:solidFill>
                <a:latin typeface="Poppins Medium"/>
              </a:rPr>
              <a:t>Our mission is to change the way Registered Dietitians are positioned and the role we play with patients and providers. </a:t>
            </a:r>
          </a:p>
          <a:p>
            <a:pPr>
              <a:lnSpc>
                <a:spcPts val="3920"/>
              </a:lnSpc>
            </a:pPr>
            <a:endParaRPr lang="en-US" sz="2800" dirty="0">
              <a:solidFill>
                <a:srgbClr val="19306A"/>
              </a:solidFill>
              <a:latin typeface="Poppins Medium"/>
            </a:endParaRPr>
          </a:p>
          <a:p>
            <a:pPr>
              <a:lnSpc>
                <a:spcPts val="3920"/>
              </a:lnSpc>
            </a:pPr>
            <a:r>
              <a:rPr lang="en-US" sz="2800" dirty="0">
                <a:solidFill>
                  <a:srgbClr val="19306A"/>
                </a:solidFill>
                <a:latin typeface="Poppins Medium"/>
              </a:rPr>
              <a:t>Our model is to capture the complete patient history and health status and leverage diet and nutrition counseling to assist with overall health and wellbeing.</a:t>
            </a:r>
          </a:p>
          <a:p>
            <a:pPr>
              <a:lnSpc>
                <a:spcPts val="3920"/>
              </a:lnSpc>
            </a:pPr>
            <a:endParaRPr lang="en-US" sz="2800" dirty="0">
              <a:solidFill>
                <a:srgbClr val="19306A"/>
              </a:solidFill>
              <a:latin typeface="Poppins Medium"/>
            </a:endParaRPr>
          </a:p>
          <a:p>
            <a:pPr algn="l">
              <a:lnSpc>
                <a:spcPts val="3920"/>
              </a:lnSpc>
            </a:pPr>
            <a:r>
              <a:rPr lang="en-US" sz="2800" dirty="0">
                <a:solidFill>
                  <a:srgbClr val="19306A"/>
                </a:solidFill>
                <a:latin typeface="Poppins Medium"/>
              </a:rPr>
              <a:t>We do this through our technology platform which provides data reporting to all of our stakeholders, registered dieticians, patients, and payers, and is the driver in how we help our patients change behaviors. </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46302" y="2280987"/>
            <a:ext cx="4408063" cy="61378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9341739" y="1459183"/>
            <a:ext cx="8946261" cy="8827817"/>
          </a:xfrm>
          <a:prstGeom prst="rect">
            <a:avLst/>
          </a:prstGeom>
          <a:solidFill>
            <a:srgbClr val="FAA41D"/>
          </a:solidFill>
        </p:spPr>
      </p:sp>
      <p:pic>
        <p:nvPicPr>
          <p:cNvPr id="3" name="Picture 3"/>
          <p:cNvPicPr>
            <a:picLocks noChangeAspect="1"/>
          </p:cNvPicPr>
          <p:nvPr/>
        </p:nvPicPr>
        <p:blipFill>
          <a:blip r:embed="rId2"/>
          <a:srcRect/>
          <a:stretch>
            <a:fillRect/>
          </a:stretch>
        </p:blipFill>
        <p:spPr>
          <a:xfrm>
            <a:off x="320280" y="9258300"/>
            <a:ext cx="3336888" cy="789730"/>
          </a:xfrm>
          <a:prstGeom prst="rect">
            <a:avLst/>
          </a:prstGeom>
        </p:spPr>
      </p:pic>
      <p:grpSp>
        <p:nvGrpSpPr>
          <p:cNvPr id="4" name="Group 4"/>
          <p:cNvGrpSpPr/>
          <p:nvPr/>
        </p:nvGrpSpPr>
        <p:grpSpPr>
          <a:xfrm>
            <a:off x="9522743" y="293154"/>
            <a:ext cx="9444152" cy="1987832"/>
            <a:chOff x="0" y="0"/>
            <a:chExt cx="12592202" cy="2650443"/>
          </a:xfrm>
        </p:grpSpPr>
        <p:sp>
          <p:nvSpPr>
            <p:cNvPr id="5" name="TextBox 5"/>
            <p:cNvSpPr txBox="1"/>
            <p:nvPr/>
          </p:nvSpPr>
          <p:spPr>
            <a:xfrm>
              <a:off x="0" y="142875"/>
              <a:ext cx="12592202" cy="1381125"/>
            </a:xfrm>
            <a:prstGeom prst="rect">
              <a:avLst/>
            </a:prstGeom>
          </p:spPr>
          <p:txBody>
            <a:bodyPr lIns="0" tIns="0" rIns="0" bIns="0" rtlCol="0" anchor="t">
              <a:spAutoFit/>
            </a:bodyPr>
            <a:lstStyle/>
            <a:p>
              <a:pPr marL="0" lvl="0" indent="0" algn="l">
                <a:lnSpc>
                  <a:spcPts val="7425"/>
                </a:lnSpc>
                <a:spcBef>
                  <a:spcPct val="0"/>
                </a:spcBef>
              </a:pPr>
              <a:r>
                <a:rPr lang="en-US" sz="7500">
                  <a:solidFill>
                    <a:srgbClr val="FFFFFF"/>
                  </a:solidFill>
                  <a:latin typeface="Poppins Bold Bold"/>
                </a:rPr>
                <a:t>Who We Are </a:t>
              </a:r>
            </a:p>
          </p:txBody>
        </p:sp>
        <p:sp>
          <p:nvSpPr>
            <p:cNvPr id="6" name="TextBox 6"/>
            <p:cNvSpPr txBox="1"/>
            <p:nvPr/>
          </p:nvSpPr>
          <p:spPr>
            <a:xfrm>
              <a:off x="0" y="2256540"/>
              <a:ext cx="9815176" cy="393903"/>
            </a:xfrm>
            <a:prstGeom prst="rect">
              <a:avLst/>
            </a:prstGeom>
          </p:spPr>
          <p:txBody>
            <a:bodyPr lIns="0" tIns="0" rIns="0" bIns="0" rtlCol="0" anchor="t">
              <a:spAutoFit/>
            </a:bodyPr>
            <a:lstStyle/>
            <a:p>
              <a:pPr algn="l">
                <a:lnSpc>
                  <a:spcPts val="2609"/>
                </a:lnSpc>
                <a:spcBef>
                  <a:spcPts val="1957"/>
                </a:spcBef>
              </a:pPr>
              <a:r>
                <a:rPr lang="en-US" sz="1799">
                  <a:solidFill>
                    <a:srgbClr val="191769"/>
                  </a:solidFill>
                  <a:latin typeface="Open Sans 1"/>
                </a:rPr>
                <a:t>.</a:t>
              </a:r>
            </a:p>
          </p:txBody>
        </p:sp>
      </p:grpSp>
      <p:sp>
        <p:nvSpPr>
          <p:cNvPr id="7" name="AutoShape 7"/>
          <p:cNvSpPr/>
          <p:nvPr/>
        </p:nvSpPr>
        <p:spPr>
          <a:xfrm rot="-5400000">
            <a:off x="13832315" y="2448812"/>
            <a:ext cx="3703597" cy="3810793"/>
          </a:xfrm>
          <a:prstGeom prst="rect">
            <a:avLst/>
          </a:prstGeom>
          <a:solidFill>
            <a:srgbClr val="19306A"/>
          </a:solidFill>
        </p:spPr>
      </p:sp>
      <p:grpSp>
        <p:nvGrpSpPr>
          <p:cNvPr id="8" name="Group 8"/>
          <p:cNvGrpSpPr/>
          <p:nvPr/>
        </p:nvGrpSpPr>
        <p:grpSpPr>
          <a:xfrm>
            <a:off x="10297983" y="2907744"/>
            <a:ext cx="3062002" cy="3062002"/>
            <a:chOff x="0" y="0"/>
            <a:chExt cx="4082669" cy="4082669"/>
          </a:xfrm>
        </p:grpSpPr>
        <p:sp>
          <p:nvSpPr>
            <p:cNvPr id="9" name="TextBox 9"/>
            <p:cNvSpPr txBox="1"/>
            <p:nvPr/>
          </p:nvSpPr>
          <p:spPr>
            <a:xfrm>
              <a:off x="1443780" y="1601213"/>
              <a:ext cx="1195110" cy="813569"/>
            </a:xfrm>
            <a:prstGeom prst="rect">
              <a:avLst/>
            </a:prstGeom>
          </p:spPr>
          <p:txBody>
            <a:bodyPr lIns="0" tIns="0" rIns="0" bIns="0" rtlCol="0" anchor="t">
              <a:spAutoFit/>
            </a:bodyPr>
            <a:lstStyle/>
            <a:p>
              <a:pPr algn="ctr">
                <a:lnSpc>
                  <a:spcPts val="5170"/>
                </a:lnSpc>
              </a:pPr>
              <a:r>
                <a:rPr lang="en-US" sz="3693">
                  <a:solidFill>
                    <a:srgbClr val="FFFFFF"/>
                  </a:solidFill>
                  <a:latin typeface="HK Grotesk Bold"/>
                </a:rPr>
                <a:t>74%</a:t>
              </a:r>
            </a:p>
          </p:txBody>
        </p:sp>
        <p:grpSp>
          <p:nvGrpSpPr>
            <p:cNvPr id="10" name="Group 10"/>
            <p:cNvGrpSpPr>
              <a:grpSpLocks noChangeAspect="1"/>
            </p:cNvGrpSpPr>
            <p:nvPr/>
          </p:nvGrpSpPr>
          <p:grpSpPr>
            <a:xfrm>
              <a:off x="0" y="0"/>
              <a:ext cx="4082669" cy="4082669"/>
              <a:chOff x="0" y="0"/>
              <a:chExt cx="2540000" cy="2540000"/>
            </a:xfrm>
          </p:grpSpPr>
          <p:sp>
            <p:nvSpPr>
              <p:cNvPr id="11" name="Freeform 11"/>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FFFF"/>
              </a:solidFill>
            </p:spPr>
          </p:sp>
          <p:sp>
            <p:nvSpPr>
              <p:cNvPr id="12" name="Freeform 12"/>
              <p:cNvSpPr/>
              <p:nvPr/>
            </p:nvSpPr>
            <p:spPr>
              <a:xfrm>
                <a:off x="34061" y="17180"/>
                <a:ext cx="2541924" cy="2589360"/>
              </a:xfrm>
              <a:custGeom>
                <a:avLst/>
                <a:gdLst/>
                <a:ahLst/>
                <a:cxnLst/>
                <a:rect l="l" t="t" r="r" b="b"/>
                <a:pathLst>
                  <a:path w="2541924" h="2589360">
                    <a:moveTo>
                      <a:pt x="1553439" y="23148"/>
                    </a:moveTo>
                    <a:cubicBezTo>
                      <a:pt x="2143300" y="175449"/>
                      <a:pt x="2541923" y="725149"/>
                      <a:pt x="2503397" y="1333136"/>
                    </a:cubicBezTo>
                    <a:cubicBezTo>
                      <a:pt x="2464870" y="1941122"/>
                      <a:pt x="2000048" y="2436107"/>
                      <a:pt x="1395680" y="2512734"/>
                    </a:cubicBezTo>
                    <a:cubicBezTo>
                      <a:pt x="791312" y="2589360"/>
                      <a:pt x="217668" y="2226040"/>
                      <a:pt x="28629" y="1646905"/>
                    </a:cubicBezTo>
                    <a:cubicBezTo>
                      <a:pt x="0" y="1560508"/>
                      <a:pt x="19786" y="1465397"/>
                      <a:pt x="80496" y="1397585"/>
                    </a:cubicBezTo>
                    <a:cubicBezTo>
                      <a:pt x="141205" y="1329773"/>
                      <a:pt x="233558" y="1299628"/>
                      <a:pt x="322583" y="1318564"/>
                    </a:cubicBezTo>
                    <a:cubicBezTo>
                      <a:pt x="411609" y="1337499"/>
                      <a:pt x="483698" y="1402622"/>
                      <a:pt x="511553" y="1489271"/>
                    </a:cubicBezTo>
                    <a:cubicBezTo>
                      <a:pt x="624976" y="1836752"/>
                      <a:pt x="969163" y="2054744"/>
                      <a:pt x="1331784" y="2008768"/>
                    </a:cubicBezTo>
                    <a:cubicBezTo>
                      <a:pt x="1694405" y="1962793"/>
                      <a:pt x="1973298" y="1665801"/>
                      <a:pt x="1996414" y="1301009"/>
                    </a:cubicBezTo>
                    <a:cubicBezTo>
                      <a:pt x="2019530" y="936217"/>
                      <a:pt x="1780356" y="606398"/>
                      <a:pt x="1426439" y="515017"/>
                    </a:cubicBezTo>
                    <a:cubicBezTo>
                      <a:pt x="1338211" y="492657"/>
                      <a:pt x="1268691" y="424799"/>
                      <a:pt x="1244203" y="337138"/>
                    </a:cubicBezTo>
                    <a:cubicBezTo>
                      <a:pt x="1219715" y="249478"/>
                      <a:pt x="1244001" y="155414"/>
                      <a:pt x="1307867" y="90567"/>
                    </a:cubicBezTo>
                    <a:cubicBezTo>
                      <a:pt x="1371733" y="25719"/>
                      <a:pt x="1465415" y="0"/>
                      <a:pt x="1553439" y="23148"/>
                    </a:cubicBezTo>
                    <a:close/>
                  </a:path>
                </a:pathLst>
              </a:custGeom>
              <a:solidFill>
                <a:srgbClr val="0C7EC7"/>
              </a:solidFill>
            </p:spPr>
          </p:sp>
        </p:grpSp>
      </p:grpSp>
      <p:grpSp>
        <p:nvGrpSpPr>
          <p:cNvPr id="13" name="Group 13"/>
          <p:cNvGrpSpPr/>
          <p:nvPr/>
        </p:nvGrpSpPr>
        <p:grpSpPr>
          <a:xfrm>
            <a:off x="9845693" y="6206007"/>
            <a:ext cx="3733895" cy="4010413"/>
            <a:chOff x="0" y="0"/>
            <a:chExt cx="4978527" cy="5347217"/>
          </a:xfrm>
        </p:grpSpPr>
        <p:sp>
          <p:nvSpPr>
            <p:cNvPr id="14" name="TextBox 14"/>
            <p:cNvSpPr txBox="1"/>
            <p:nvPr/>
          </p:nvSpPr>
          <p:spPr>
            <a:xfrm>
              <a:off x="1133078" y="4831597"/>
              <a:ext cx="1778520" cy="515620"/>
            </a:xfrm>
            <a:prstGeom prst="rect">
              <a:avLst/>
            </a:prstGeom>
          </p:spPr>
          <p:txBody>
            <a:bodyPr lIns="0" tIns="0" rIns="0" bIns="0" rtlCol="0" anchor="t">
              <a:spAutoFit/>
            </a:bodyPr>
            <a:lstStyle/>
            <a:p>
              <a:pPr algn="ctr">
                <a:lnSpc>
                  <a:spcPts val="3359"/>
                </a:lnSpc>
              </a:pPr>
              <a:r>
                <a:rPr lang="en-US" sz="2400">
                  <a:solidFill>
                    <a:srgbClr val="FFFFFF"/>
                  </a:solidFill>
                  <a:latin typeface="Open Sans Light"/>
                </a:rPr>
                <a:t>2020</a:t>
              </a:r>
            </a:p>
          </p:txBody>
        </p:sp>
        <p:sp>
          <p:nvSpPr>
            <p:cNvPr id="15" name="TextBox 15"/>
            <p:cNvSpPr txBox="1"/>
            <p:nvPr/>
          </p:nvSpPr>
          <p:spPr>
            <a:xfrm>
              <a:off x="3200007" y="4831597"/>
              <a:ext cx="1778520" cy="515620"/>
            </a:xfrm>
            <a:prstGeom prst="rect">
              <a:avLst/>
            </a:prstGeom>
          </p:spPr>
          <p:txBody>
            <a:bodyPr lIns="0" tIns="0" rIns="0" bIns="0" rtlCol="0" anchor="t">
              <a:spAutoFit/>
            </a:bodyPr>
            <a:lstStyle/>
            <a:p>
              <a:pPr algn="ctr">
                <a:lnSpc>
                  <a:spcPts val="3359"/>
                </a:lnSpc>
              </a:pPr>
              <a:r>
                <a:rPr lang="en-US" sz="2400">
                  <a:solidFill>
                    <a:srgbClr val="FFFFFF"/>
                  </a:solidFill>
                  <a:latin typeface="Open Sans Light"/>
                </a:rPr>
                <a:t>2025</a:t>
              </a:r>
            </a:p>
          </p:txBody>
        </p:sp>
        <p:grpSp>
          <p:nvGrpSpPr>
            <p:cNvPr id="16" name="Group 16"/>
            <p:cNvGrpSpPr>
              <a:grpSpLocks noChangeAspect="1"/>
            </p:cNvGrpSpPr>
            <p:nvPr/>
          </p:nvGrpSpPr>
          <p:grpSpPr>
            <a:xfrm>
              <a:off x="1133078" y="238760"/>
              <a:ext cx="3845449" cy="4427737"/>
              <a:chOff x="0" y="0"/>
              <a:chExt cx="3845449" cy="4427737"/>
            </a:xfrm>
          </p:grpSpPr>
          <p:sp>
            <p:nvSpPr>
              <p:cNvPr id="17" name="Freeform 17"/>
              <p:cNvSpPr/>
              <p:nvPr/>
            </p:nvSpPr>
            <p:spPr>
              <a:xfrm>
                <a:off x="0" y="-6350"/>
                <a:ext cx="3845449" cy="12700"/>
              </a:xfrm>
              <a:custGeom>
                <a:avLst/>
                <a:gdLst/>
                <a:ahLst/>
                <a:cxnLst/>
                <a:rect l="l" t="t" r="r" b="b"/>
                <a:pathLst>
                  <a:path w="3845449" h="12700">
                    <a:moveTo>
                      <a:pt x="0" y="0"/>
                    </a:moveTo>
                    <a:lnTo>
                      <a:pt x="3845449" y="0"/>
                    </a:lnTo>
                    <a:lnTo>
                      <a:pt x="3845449" y="12700"/>
                    </a:lnTo>
                    <a:lnTo>
                      <a:pt x="0" y="12700"/>
                    </a:lnTo>
                    <a:close/>
                  </a:path>
                </a:pathLst>
              </a:custGeom>
              <a:solidFill>
                <a:srgbClr val="FFFFFF"/>
              </a:solidFill>
            </p:spPr>
          </p:sp>
          <p:sp>
            <p:nvSpPr>
              <p:cNvPr id="18" name="Freeform 18"/>
              <p:cNvSpPr/>
              <p:nvPr/>
            </p:nvSpPr>
            <p:spPr>
              <a:xfrm>
                <a:off x="0" y="1469562"/>
                <a:ext cx="3845449" cy="12700"/>
              </a:xfrm>
              <a:custGeom>
                <a:avLst/>
                <a:gdLst/>
                <a:ahLst/>
                <a:cxnLst/>
                <a:rect l="l" t="t" r="r" b="b"/>
                <a:pathLst>
                  <a:path w="3845449" h="12700">
                    <a:moveTo>
                      <a:pt x="0" y="0"/>
                    </a:moveTo>
                    <a:lnTo>
                      <a:pt x="3845449" y="0"/>
                    </a:lnTo>
                    <a:lnTo>
                      <a:pt x="3845449" y="12700"/>
                    </a:lnTo>
                    <a:lnTo>
                      <a:pt x="0" y="12700"/>
                    </a:lnTo>
                    <a:close/>
                  </a:path>
                </a:pathLst>
              </a:custGeom>
              <a:solidFill>
                <a:srgbClr val="FFFFFF"/>
              </a:solidFill>
            </p:spPr>
          </p:sp>
          <p:sp>
            <p:nvSpPr>
              <p:cNvPr id="19" name="Freeform 19"/>
              <p:cNvSpPr/>
              <p:nvPr/>
            </p:nvSpPr>
            <p:spPr>
              <a:xfrm>
                <a:off x="0" y="2945475"/>
                <a:ext cx="3845449" cy="12700"/>
              </a:xfrm>
              <a:custGeom>
                <a:avLst/>
                <a:gdLst/>
                <a:ahLst/>
                <a:cxnLst/>
                <a:rect l="l" t="t" r="r" b="b"/>
                <a:pathLst>
                  <a:path w="3845449" h="12700">
                    <a:moveTo>
                      <a:pt x="0" y="0"/>
                    </a:moveTo>
                    <a:lnTo>
                      <a:pt x="3845449" y="0"/>
                    </a:lnTo>
                    <a:lnTo>
                      <a:pt x="3845449" y="12700"/>
                    </a:lnTo>
                    <a:lnTo>
                      <a:pt x="0" y="12700"/>
                    </a:lnTo>
                    <a:close/>
                  </a:path>
                </a:pathLst>
              </a:custGeom>
              <a:solidFill>
                <a:srgbClr val="FFFFFF"/>
              </a:solidFill>
            </p:spPr>
          </p:sp>
          <p:sp>
            <p:nvSpPr>
              <p:cNvPr id="20" name="Freeform 20"/>
              <p:cNvSpPr/>
              <p:nvPr/>
            </p:nvSpPr>
            <p:spPr>
              <a:xfrm>
                <a:off x="0" y="4421387"/>
                <a:ext cx="3845449" cy="12700"/>
              </a:xfrm>
              <a:custGeom>
                <a:avLst/>
                <a:gdLst/>
                <a:ahLst/>
                <a:cxnLst/>
                <a:rect l="l" t="t" r="r" b="b"/>
                <a:pathLst>
                  <a:path w="3845449" h="12700">
                    <a:moveTo>
                      <a:pt x="0" y="0"/>
                    </a:moveTo>
                    <a:lnTo>
                      <a:pt x="3845449" y="0"/>
                    </a:lnTo>
                    <a:lnTo>
                      <a:pt x="3845449" y="12700"/>
                    </a:lnTo>
                    <a:lnTo>
                      <a:pt x="0" y="12700"/>
                    </a:lnTo>
                    <a:close/>
                  </a:path>
                </a:pathLst>
              </a:custGeom>
              <a:solidFill>
                <a:srgbClr val="FFFFFF"/>
              </a:solidFill>
            </p:spPr>
          </p:sp>
        </p:grpSp>
        <p:sp>
          <p:nvSpPr>
            <p:cNvPr id="21" name="TextBox 21"/>
            <p:cNvSpPr txBox="1"/>
            <p:nvPr/>
          </p:nvSpPr>
          <p:spPr>
            <a:xfrm>
              <a:off x="0" y="-38100"/>
              <a:ext cx="929878" cy="515620"/>
            </a:xfrm>
            <a:prstGeom prst="rect">
              <a:avLst/>
            </a:prstGeom>
          </p:spPr>
          <p:txBody>
            <a:bodyPr lIns="0" tIns="0" rIns="0" bIns="0" rtlCol="0" anchor="t">
              <a:spAutoFit/>
            </a:bodyPr>
            <a:lstStyle/>
            <a:p>
              <a:pPr algn="r">
                <a:lnSpc>
                  <a:spcPts val="3359"/>
                </a:lnSpc>
              </a:pPr>
              <a:r>
                <a:rPr lang="en-US" sz="2400">
                  <a:solidFill>
                    <a:srgbClr val="FFFFFF"/>
                  </a:solidFill>
                  <a:latin typeface="Open Sans Light"/>
                </a:rPr>
                <a:t>60 B </a:t>
              </a:r>
            </a:p>
          </p:txBody>
        </p:sp>
        <p:sp>
          <p:nvSpPr>
            <p:cNvPr id="22" name="TextBox 22"/>
            <p:cNvSpPr txBox="1"/>
            <p:nvPr/>
          </p:nvSpPr>
          <p:spPr>
            <a:xfrm>
              <a:off x="0" y="1437812"/>
              <a:ext cx="929878" cy="515620"/>
            </a:xfrm>
            <a:prstGeom prst="rect">
              <a:avLst/>
            </a:prstGeom>
          </p:spPr>
          <p:txBody>
            <a:bodyPr lIns="0" tIns="0" rIns="0" bIns="0" rtlCol="0" anchor="t">
              <a:spAutoFit/>
            </a:bodyPr>
            <a:lstStyle/>
            <a:p>
              <a:pPr algn="r">
                <a:lnSpc>
                  <a:spcPts val="3359"/>
                </a:lnSpc>
              </a:pPr>
              <a:r>
                <a:rPr lang="en-US" sz="2400">
                  <a:solidFill>
                    <a:srgbClr val="FFFFFF"/>
                  </a:solidFill>
                  <a:latin typeface="Open Sans Light"/>
                </a:rPr>
                <a:t>40 B </a:t>
              </a:r>
            </a:p>
          </p:txBody>
        </p:sp>
        <p:sp>
          <p:nvSpPr>
            <p:cNvPr id="23" name="TextBox 23"/>
            <p:cNvSpPr txBox="1"/>
            <p:nvPr/>
          </p:nvSpPr>
          <p:spPr>
            <a:xfrm>
              <a:off x="0" y="2913725"/>
              <a:ext cx="929878" cy="515620"/>
            </a:xfrm>
            <a:prstGeom prst="rect">
              <a:avLst/>
            </a:prstGeom>
          </p:spPr>
          <p:txBody>
            <a:bodyPr lIns="0" tIns="0" rIns="0" bIns="0" rtlCol="0" anchor="t">
              <a:spAutoFit/>
            </a:bodyPr>
            <a:lstStyle/>
            <a:p>
              <a:pPr algn="r">
                <a:lnSpc>
                  <a:spcPts val="3359"/>
                </a:lnSpc>
              </a:pPr>
              <a:r>
                <a:rPr lang="en-US" sz="2400">
                  <a:solidFill>
                    <a:srgbClr val="FFFFFF"/>
                  </a:solidFill>
                  <a:latin typeface="Open Sans Light"/>
                </a:rPr>
                <a:t>20 B </a:t>
              </a:r>
            </a:p>
          </p:txBody>
        </p:sp>
        <p:sp>
          <p:nvSpPr>
            <p:cNvPr id="24" name="TextBox 24"/>
            <p:cNvSpPr txBox="1"/>
            <p:nvPr/>
          </p:nvSpPr>
          <p:spPr>
            <a:xfrm>
              <a:off x="231973" y="4389637"/>
              <a:ext cx="697905" cy="515620"/>
            </a:xfrm>
            <a:prstGeom prst="rect">
              <a:avLst/>
            </a:prstGeom>
          </p:spPr>
          <p:txBody>
            <a:bodyPr lIns="0" tIns="0" rIns="0" bIns="0" rtlCol="0" anchor="t">
              <a:spAutoFit/>
            </a:bodyPr>
            <a:lstStyle/>
            <a:p>
              <a:pPr algn="r">
                <a:lnSpc>
                  <a:spcPts val="3359"/>
                </a:lnSpc>
              </a:pPr>
              <a:r>
                <a:rPr lang="en-US" sz="2400">
                  <a:solidFill>
                    <a:srgbClr val="FFFFFF"/>
                  </a:solidFill>
                  <a:latin typeface="Open Sans Light"/>
                </a:rPr>
                <a:t>0 B </a:t>
              </a:r>
            </a:p>
          </p:txBody>
        </p:sp>
        <p:grpSp>
          <p:nvGrpSpPr>
            <p:cNvPr id="25" name="Group 25"/>
            <p:cNvGrpSpPr>
              <a:grpSpLocks noChangeAspect="1"/>
            </p:cNvGrpSpPr>
            <p:nvPr/>
          </p:nvGrpSpPr>
          <p:grpSpPr>
            <a:xfrm>
              <a:off x="1133078" y="238760"/>
              <a:ext cx="3845449" cy="4427737"/>
              <a:chOff x="0" y="0"/>
              <a:chExt cx="3845449" cy="4427737"/>
            </a:xfrm>
          </p:grpSpPr>
          <p:sp>
            <p:nvSpPr>
              <p:cNvPr id="26" name="Freeform 26"/>
              <p:cNvSpPr/>
              <p:nvPr/>
            </p:nvSpPr>
            <p:spPr>
              <a:xfrm>
                <a:off x="0" y="2546978"/>
                <a:ext cx="1778520" cy="1880759"/>
              </a:xfrm>
              <a:custGeom>
                <a:avLst/>
                <a:gdLst/>
                <a:ahLst/>
                <a:cxnLst/>
                <a:rect l="l" t="t" r="r" b="b"/>
                <a:pathLst>
                  <a:path w="1778520" h="1880759">
                    <a:moveTo>
                      <a:pt x="0" y="1880759"/>
                    </a:moveTo>
                    <a:lnTo>
                      <a:pt x="0" y="142282"/>
                    </a:lnTo>
                    <a:lnTo>
                      <a:pt x="0" y="142282"/>
                    </a:lnTo>
                    <a:cubicBezTo>
                      <a:pt x="0" y="104546"/>
                      <a:pt x="14990" y="68357"/>
                      <a:pt x="41673" y="41674"/>
                    </a:cubicBezTo>
                    <a:cubicBezTo>
                      <a:pt x="68356" y="14991"/>
                      <a:pt x="104546" y="0"/>
                      <a:pt x="142282" y="0"/>
                    </a:cubicBezTo>
                    <a:lnTo>
                      <a:pt x="1636238" y="0"/>
                    </a:lnTo>
                    <a:cubicBezTo>
                      <a:pt x="1673974" y="0"/>
                      <a:pt x="1710164" y="14991"/>
                      <a:pt x="1736847" y="41673"/>
                    </a:cubicBezTo>
                    <a:cubicBezTo>
                      <a:pt x="1763530" y="68357"/>
                      <a:pt x="1778520" y="104546"/>
                      <a:pt x="1778520" y="142282"/>
                    </a:cubicBezTo>
                    <a:lnTo>
                      <a:pt x="1778520" y="1880759"/>
                    </a:lnTo>
                    <a:close/>
                  </a:path>
                </a:pathLst>
              </a:custGeom>
              <a:solidFill>
                <a:srgbClr val="0C7EC7"/>
              </a:solidFill>
            </p:spPr>
          </p:sp>
          <p:sp>
            <p:nvSpPr>
              <p:cNvPr id="27" name="Freeform 27"/>
              <p:cNvSpPr/>
              <p:nvPr/>
            </p:nvSpPr>
            <p:spPr>
              <a:xfrm>
                <a:off x="2066929" y="318351"/>
                <a:ext cx="1778520" cy="4109386"/>
              </a:xfrm>
              <a:custGeom>
                <a:avLst/>
                <a:gdLst/>
                <a:ahLst/>
                <a:cxnLst/>
                <a:rect l="l" t="t" r="r" b="b"/>
                <a:pathLst>
                  <a:path w="1778520" h="4109386">
                    <a:moveTo>
                      <a:pt x="0" y="4109386"/>
                    </a:moveTo>
                    <a:lnTo>
                      <a:pt x="0" y="142281"/>
                    </a:lnTo>
                    <a:cubicBezTo>
                      <a:pt x="0" y="104546"/>
                      <a:pt x="14990" y="68356"/>
                      <a:pt x="41673" y="41673"/>
                    </a:cubicBezTo>
                    <a:cubicBezTo>
                      <a:pt x="68356" y="14990"/>
                      <a:pt x="104546" y="0"/>
                      <a:pt x="142281" y="0"/>
                    </a:cubicBezTo>
                    <a:lnTo>
                      <a:pt x="1636238" y="0"/>
                    </a:lnTo>
                    <a:cubicBezTo>
                      <a:pt x="1673973" y="0"/>
                      <a:pt x="1710163" y="14990"/>
                      <a:pt x="1736846" y="41673"/>
                    </a:cubicBezTo>
                    <a:cubicBezTo>
                      <a:pt x="1763529" y="68356"/>
                      <a:pt x="1778520" y="104546"/>
                      <a:pt x="1778520" y="142281"/>
                    </a:cubicBezTo>
                    <a:lnTo>
                      <a:pt x="1778520" y="4109386"/>
                    </a:lnTo>
                    <a:close/>
                  </a:path>
                </a:pathLst>
              </a:custGeom>
              <a:solidFill>
                <a:srgbClr val="0C7EC7"/>
              </a:solidFill>
            </p:spPr>
          </p:sp>
        </p:grpSp>
      </p:grpSp>
      <p:sp>
        <p:nvSpPr>
          <p:cNvPr id="28" name="AutoShape 28"/>
          <p:cNvSpPr/>
          <p:nvPr/>
        </p:nvSpPr>
        <p:spPr>
          <a:xfrm rot="-5400000">
            <a:off x="13832315" y="6305817"/>
            <a:ext cx="3703597" cy="3810793"/>
          </a:xfrm>
          <a:prstGeom prst="rect">
            <a:avLst/>
          </a:prstGeom>
          <a:solidFill>
            <a:srgbClr val="19306A"/>
          </a:solidFill>
        </p:spPr>
      </p:sp>
      <p:pic>
        <p:nvPicPr>
          <p:cNvPr id="29" name="Picture 2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0696" y="559433"/>
            <a:ext cx="2383695" cy="1672920"/>
          </a:xfrm>
          <a:prstGeom prst="rect">
            <a:avLst/>
          </a:prstGeom>
        </p:spPr>
      </p:pic>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5324" y="2907744"/>
            <a:ext cx="2746801" cy="1967708"/>
          </a:xfrm>
          <a:prstGeom prst="rect">
            <a:avLst/>
          </a:prstGeom>
        </p:spPr>
      </p:pic>
      <p:pic>
        <p:nvPicPr>
          <p:cNvPr id="31" name="Picture 3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28383" y="7495820"/>
            <a:ext cx="1345894" cy="1762480"/>
          </a:xfrm>
          <a:prstGeom prst="rect">
            <a:avLst/>
          </a:prstGeom>
        </p:spPr>
      </p:pic>
      <p:pic>
        <p:nvPicPr>
          <p:cNvPr id="32" name="Picture 3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08406" y="5525235"/>
            <a:ext cx="2288274" cy="1668360"/>
          </a:xfrm>
          <a:prstGeom prst="rect">
            <a:avLst/>
          </a:prstGeom>
        </p:spPr>
      </p:pic>
      <p:sp>
        <p:nvSpPr>
          <p:cNvPr id="33" name="TextBox 33"/>
          <p:cNvSpPr txBox="1"/>
          <p:nvPr/>
        </p:nvSpPr>
        <p:spPr>
          <a:xfrm>
            <a:off x="14108711" y="6544656"/>
            <a:ext cx="3150589" cy="3285490"/>
          </a:xfrm>
          <a:prstGeom prst="rect">
            <a:avLst/>
          </a:prstGeom>
        </p:spPr>
        <p:txBody>
          <a:bodyPr lIns="0" tIns="0" rIns="0" bIns="0" rtlCol="0" anchor="t">
            <a:spAutoFit/>
          </a:bodyPr>
          <a:lstStyle/>
          <a:p>
            <a:pPr algn="ctr">
              <a:lnSpc>
                <a:spcPts val="3499"/>
              </a:lnSpc>
            </a:pPr>
            <a:r>
              <a:rPr lang="en-US" sz="2499">
                <a:solidFill>
                  <a:srgbClr val="FFFFFF"/>
                </a:solidFill>
                <a:latin typeface="Poppins Medium"/>
              </a:rPr>
              <a:t>The Global TeleHealth market  is forecasted to grow  from 25.4 Billion to 55.6 Billion in 2025 </a:t>
            </a:r>
          </a:p>
          <a:p>
            <a:pPr algn="ctr">
              <a:lnSpc>
                <a:spcPts val="3499"/>
              </a:lnSpc>
            </a:pPr>
            <a:endParaRPr lang="en-US" sz="2499">
              <a:solidFill>
                <a:srgbClr val="FFFFFF"/>
              </a:solidFill>
              <a:latin typeface="Poppins Medium"/>
            </a:endParaRPr>
          </a:p>
          <a:p>
            <a:pPr algn="ctr">
              <a:lnSpc>
                <a:spcPts val="1819"/>
              </a:lnSpc>
            </a:pPr>
            <a:r>
              <a:rPr lang="en-US" sz="1299">
                <a:solidFill>
                  <a:srgbClr val="FFFFFF"/>
                </a:solidFill>
                <a:latin typeface="Poppins Medium"/>
              </a:rPr>
              <a:t>Source: ScienceSoft</a:t>
            </a:r>
          </a:p>
        </p:txBody>
      </p:sp>
      <p:grpSp>
        <p:nvGrpSpPr>
          <p:cNvPr id="34" name="Group 34"/>
          <p:cNvGrpSpPr/>
          <p:nvPr/>
        </p:nvGrpSpPr>
        <p:grpSpPr>
          <a:xfrm>
            <a:off x="9845693" y="1776345"/>
            <a:ext cx="7990017" cy="966420"/>
            <a:chOff x="0" y="-57149"/>
            <a:chExt cx="10653356" cy="1288560"/>
          </a:xfrm>
        </p:grpSpPr>
        <p:sp>
          <p:nvSpPr>
            <p:cNvPr id="35" name="TextBox 35"/>
            <p:cNvSpPr txBox="1"/>
            <p:nvPr/>
          </p:nvSpPr>
          <p:spPr>
            <a:xfrm>
              <a:off x="0" y="-57149"/>
              <a:ext cx="10653356" cy="786540"/>
            </a:xfrm>
            <a:prstGeom prst="rect">
              <a:avLst/>
            </a:prstGeom>
          </p:spPr>
          <p:txBody>
            <a:bodyPr lIns="0" tIns="0" rIns="0" bIns="0" rtlCol="0" anchor="t">
              <a:spAutoFit/>
            </a:bodyPr>
            <a:lstStyle/>
            <a:p>
              <a:pPr marL="0" lvl="0" indent="0" algn="ctr">
                <a:lnSpc>
                  <a:spcPts val="4581"/>
                </a:lnSpc>
                <a:spcBef>
                  <a:spcPct val="0"/>
                </a:spcBef>
              </a:pPr>
              <a:r>
                <a:rPr lang="en-US" sz="3272" dirty="0">
                  <a:solidFill>
                    <a:srgbClr val="19306A"/>
                  </a:solidFill>
                  <a:latin typeface="Poppins Bold Bold"/>
                </a:rPr>
                <a:t>A telehealth team of dietitians </a:t>
              </a:r>
            </a:p>
          </p:txBody>
        </p:sp>
        <p:sp>
          <p:nvSpPr>
            <p:cNvPr id="36" name="TextBox 36"/>
            <p:cNvSpPr txBox="1"/>
            <p:nvPr/>
          </p:nvSpPr>
          <p:spPr>
            <a:xfrm>
              <a:off x="0" y="878935"/>
              <a:ext cx="10653356" cy="352476"/>
            </a:xfrm>
            <a:prstGeom prst="rect">
              <a:avLst/>
            </a:prstGeom>
          </p:spPr>
          <p:txBody>
            <a:bodyPr lIns="0" tIns="0" rIns="0" bIns="0" rtlCol="0" anchor="t">
              <a:spAutoFit/>
            </a:bodyPr>
            <a:lstStyle/>
            <a:p>
              <a:pPr algn="ctr">
                <a:lnSpc>
                  <a:spcPts val="2202"/>
                </a:lnSpc>
                <a:spcBef>
                  <a:spcPct val="0"/>
                </a:spcBef>
              </a:pPr>
              <a:endParaRPr/>
            </a:p>
          </p:txBody>
        </p:sp>
      </p:grpSp>
      <p:sp>
        <p:nvSpPr>
          <p:cNvPr id="37" name="TextBox 37"/>
          <p:cNvSpPr txBox="1"/>
          <p:nvPr/>
        </p:nvSpPr>
        <p:spPr>
          <a:xfrm>
            <a:off x="14057055" y="3078176"/>
            <a:ext cx="3254117" cy="2494915"/>
          </a:xfrm>
          <a:prstGeom prst="rect">
            <a:avLst/>
          </a:prstGeom>
        </p:spPr>
        <p:txBody>
          <a:bodyPr lIns="0" tIns="0" rIns="0" bIns="0" rtlCol="0" anchor="t">
            <a:spAutoFit/>
          </a:bodyPr>
          <a:lstStyle/>
          <a:p>
            <a:pPr algn="ctr">
              <a:lnSpc>
                <a:spcPts val="3500"/>
              </a:lnSpc>
            </a:pPr>
            <a:r>
              <a:rPr lang="en-US" sz="2500">
                <a:solidFill>
                  <a:srgbClr val="FFFFFF"/>
                </a:solidFill>
                <a:latin typeface="Poppins Medium"/>
              </a:rPr>
              <a:t>Millennials prefer a telemedicine visit to an in-person appointment</a:t>
            </a:r>
          </a:p>
          <a:p>
            <a:pPr algn="ctr">
              <a:lnSpc>
                <a:spcPts val="4060"/>
              </a:lnSpc>
            </a:pPr>
            <a:endParaRPr lang="en-US" sz="2500">
              <a:solidFill>
                <a:srgbClr val="FFFFFF"/>
              </a:solidFill>
              <a:latin typeface="Poppins Medium"/>
            </a:endParaRPr>
          </a:p>
          <a:p>
            <a:pPr algn="ctr">
              <a:lnSpc>
                <a:spcPts val="1820"/>
              </a:lnSpc>
            </a:pPr>
            <a:r>
              <a:rPr lang="en-US" sz="1300">
                <a:solidFill>
                  <a:srgbClr val="FFFFFF"/>
                </a:solidFill>
                <a:latin typeface="Poppins Medium"/>
              </a:rPr>
              <a:t>Source: OrthoLive </a:t>
            </a:r>
          </a:p>
        </p:txBody>
      </p:sp>
      <p:sp>
        <p:nvSpPr>
          <p:cNvPr id="38" name="TextBox 38"/>
          <p:cNvSpPr txBox="1"/>
          <p:nvPr/>
        </p:nvSpPr>
        <p:spPr>
          <a:xfrm>
            <a:off x="3910989" y="451813"/>
            <a:ext cx="4878842" cy="1780540"/>
          </a:xfrm>
          <a:prstGeom prst="rect">
            <a:avLst/>
          </a:prstGeom>
        </p:spPr>
        <p:txBody>
          <a:bodyPr lIns="0" tIns="0" rIns="0" bIns="0" rtlCol="0" anchor="t">
            <a:spAutoFit/>
          </a:bodyPr>
          <a:lstStyle/>
          <a:p>
            <a:pPr algn="ctr">
              <a:lnSpc>
                <a:spcPts val="4759"/>
              </a:lnSpc>
            </a:pPr>
            <a:r>
              <a:rPr lang="en-US" sz="3400">
                <a:solidFill>
                  <a:srgbClr val="FFFFFF"/>
                </a:solidFill>
                <a:latin typeface="Poppins Light"/>
              </a:rPr>
              <a:t>Increased employee productivity and efficiency</a:t>
            </a:r>
            <a:r>
              <a:rPr lang="en-US" sz="1200">
                <a:solidFill>
                  <a:srgbClr val="FFFFFF"/>
                </a:solidFill>
                <a:latin typeface="Arimo"/>
              </a:rPr>
              <a:t> </a:t>
            </a:r>
          </a:p>
        </p:txBody>
      </p:sp>
      <p:sp>
        <p:nvSpPr>
          <p:cNvPr id="39" name="TextBox 39"/>
          <p:cNvSpPr txBox="1"/>
          <p:nvPr/>
        </p:nvSpPr>
        <p:spPr>
          <a:xfrm>
            <a:off x="4818183" y="3494290"/>
            <a:ext cx="3772793" cy="580390"/>
          </a:xfrm>
          <a:prstGeom prst="rect">
            <a:avLst/>
          </a:prstGeom>
        </p:spPr>
        <p:txBody>
          <a:bodyPr lIns="0" tIns="0" rIns="0" bIns="0" rtlCol="0" anchor="t">
            <a:spAutoFit/>
          </a:bodyPr>
          <a:lstStyle/>
          <a:p>
            <a:pPr algn="ctr">
              <a:lnSpc>
                <a:spcPts val="4759"/>
              </a:lnSpc>
            </a:pPr>
            <a:r>
              <a:rPr lang="en-US" sz="3400">
                <a:solidFill>
                  <a:srgbClr val="FFFFFF"/>
                </a:solidFill>
                <a:latin typeface="Open Sans Light"/>
              </a:rPr>
              <a:t>Easy to implement  </a:t>
            </a:r>
          </a:p>
        </p:txBody>
      </p:sp>
      <p:sp>
        <p:nvSpPr>
          <p:cNvPr id="40" name="TextBox 40"/>
          <p:cNvSpPr txBox="1"/>
          <p:nvPr/>
        </p:nvSpPr>
        <p:spPr>
          <a:xfrm>
            <a:off x="3910989" y="5506416"/>
            <a:ext cx="5001640" cy="1780540"/>
          </a:xfrm>
          <a:prstGeom prst="rect">
            <a:avLst/>
          </a:prstGeom>
        </p:spPr>
        <p:txBody>
          <a:bodyPr lIns="0" tIns="0" rIns="0" bIns="0" rtlCol="0" anchor="t">
            <a:spAutoFit/>
          </a:bodyPr>
          <a:lstStyle/>
          <a:p>
            <a:pPr algn="ctr">
              <a:lnSpc>
                <a:spcPts val="4759"/>
              </a:lnSpc>
            </a:pPr>
            <a:r>
              <a:rPr lang="en-US" sz="3400">
                <a:solidFill>
                  <a:srgbClr val="FFFFFF"/>
                </a:solidFill>
                <a:latin typeface="Open Sans Light"/>
              </a:rPr>
              <a:t>It sets you apart.</a:t>
            </a:r>
          </a:p>
          <a:p>
            <a:pPr algn="ctr">
              <a:lnSpc>
                <a:spcPts val="4759"/>
              </a:lnSpc>
            </a:pPr>
            <a:r>
              <a:rPr lang="en-US" sz="3400">
                <a:solidFill>
                  <a:srgbClr val="FFFFFF"/>
                </a:solidFill>
                <a:latin typeface="Open Sans Light"/>
              </a:rPr>
              <a:t>Attracting and keeping your employees happy</a:t>
            </a:r>
          </a:p>
        </p:txBody>
      </p:sp>
      <p:sp>
        <p:nvSpPr>
          <p:cNvPr id="41" name="TextBox 41"/>
          <p:cNvSpPr txBox="1"/>
          <p:nvPr/>
        </p:nvSpPr>
        <p:spPr>
          <a:xfrm>
            <a:off x="4555029" y="7900950"/>
            <a:ext cx="3713559" cy="1180465"/>
          </a:xfrm>
          <a:prstGeom prst="rect">
            <a:avLst/>
          </a:prstGeom>
        </p:spPr>
        <p:txBody>
          <a:bodyPr lIns="0" tIns="0" rIns="0" bIns="0" rtlCol="0" anchor="t">
            <a:spAutoFit/>
          </a:bodyPr>
          <a:lstStyle/>
          <a:p>
            <a:pPr algn="ctr">
              <a:lnSpc>
                <a:spcPts val="4759"/>
              </a:lnSpc>
            </a:pPr>
            <a:r>
              <a:rPr lang="en-US" sz="3400">
                <a:solidFill>
                  <a:srgbClr val="FFFFFF"/>
                </a:solidFill>
                <a:latin typeface="Open Sans Light"/>
              </a:rPr>
              <a:t>Private and Secure </a:t>
            </a:r>
          </a:p>
          <a:p>
            <a:pPr algn="ctr">
              <a:lnSpc>
                <a:spcPts val="4759"/>
              </a:lnSpc>
            </a:pPr>
            <a:r>
              <a:rPr lang="en-US" sz="3400">
                <a:solidFill>
                  <a:srgbClr val="FFFFFF"/>
                </a:solidFill>
                <a:latin typeface="Open Sans Light"/>
              </a:rPr>
              <a:t>HIPAA compliant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31264" y="242077"/>
            <a:ext cx="6207322" cy="3133725"/>
          </a:xfrm>
          <a:prstGeom prst="rect">
            <a:avLst/>
          </a:prstGeom>
        </p:spPr>
        <p:txBody>
          <a:bodyPr lIns="0" tIns="0" rIns="0" bIns="0" rtlCol="0" anchor="t">
            <a:spAutoFit/>
          </a:bodyPr>
          <a:lstStyle/>
          <a:p>
            <a:pPr algn="ctr">
              <a:lnSpc>
                <a:spcPts val="12599"/>
              </a:lnSpc>
            </a:pPr>
            <a:r>
              <a:rPr lang="en-US" sz="9000">
                <a:solidFill>
                  <a:srgbClr val="191769"/>
                </a:solidFill>
                <a:latin typeface="Poppins Bold"/>
              </a:rPr>
              <a:t>COVID-19</a:t>
            </a:r>
          </a:p>
          <a:p>
            <a:pPr algn="ctr">
              <a:lnSpc>
                <a:spcPts val="12599"/>
              </a:lnSpc>
            </a:pPr>
            <a:r>
              <a:rPr lang="en-US" sz="9000">
                <a:solidFill>
                  <a:srgbClr val="191769"/>
                </a:solidFill>
                <a:latin typeface="Poppins Bold"/>
              </a:rPr>
              <a:t>Effect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709" t="4840" r="7767" b="1045"/>
          <a:stretch>
            <a:fillRect/>
          </a:stretch>
        </p:blipFill>
        <p:spPr>
          <a:xfrm>
            <a:off x="6938242" y="578112"/>
            <a:ext cx="1329369" cy="1537083"/>
          </a:xfrm>
          <a:prstGeom prst="rect">
            <a:avLst/>
          </a:prstGeom>
        </p:spPr>
      </p:pic>
      <p:sp>
        <p:nvSpPr>
          <p:cNvPr id="4" name="TextBox 4"/>
          <p:cNvSpPr txBox="1"/>
          <p:nvPr/>
        </p:nvSpPr>
        <p:spPr>
          <a:xfrm>
            <a:off x="4029904" y="3808784"/>
            <a:ext cx="10852040" cy="4930775"/>
          </a:xfrm>
          <a:prstGeom prst="rect">
            <a:avLst/>
          </a:prstGeom>
        </p:spPr>
        <p:txBody>
          <a:bodyPr lIns="0" tIns="0" rIns="0" bIns="0" rtlCol="0" anchor="t">
            <a:spAutoFit/>
          </a:bodyPr>
          <a:lstStyle/>
          <a:p>
            <a:pPr algn="ctr">
              <a:lnSpc>
                <a:spcPts val="4900"/>
              </a:lnSpc>
            </a:pPr>
            <a:r>
              <a:rPr lang="en-US" sz="3500">
                <a:solidFill>
                  <a:srgbClr val="000000"/>
                </a:solidFill>
                <a:latin typeface="Poppins Light"/>
              </a:rPr>
              <a:t> Many adults reported specific negative impacts on their mental health and well-being, such as... </a:t>
            </a:r>
          </a:p>
          <a:p>
            <a:pPr algn="ctr">
              <a:lnSpc>
                <a:spcPts val="4900"/>
              </a:lnSpc>
            </a:pPr>
            <a:r>
              <a:rPr lang="en-US" sz="3500">
                <a:solidFill>
                  <a:srgbClr val="000000"/>
                </a:solidFill>
                <a:latin typeface="Poppins Light Bold"/>
              </a:rPr>
              <a:t>difficulty sleeping</a:t>
            </a:r>
            <a:r>
              <a:rPr lang="en-US" sz="3500">
                <a:solidFill>
                  <a:srgbClr val="000000"/>
                </a:solidFill>
                <a:latin typeface="Poppins Light"/>
              </a:rPr>
              <a:t> (36%) </a:t>
            </a:r>
          </a:p>
          <a:p>
            <a:pPr algn="ctr">
              <a:lnSpc>
                <a:spcPts val="4900"/>
              </a:lnSpc>
            </a:pPr>
            <a:r>
              <a:rPr lang="en-US" sz="3500">
                <a:solidFill>
                  <a:srgbClr val="000000"/>
                </a:solidFill>
                <a:latin typeface="Poppins Light Bold"/>
              </a:rPr>
              <a:t>difficulty eating</a:t>
            </a:r>
            <a:r>
              <a:rPr lang="en-US" sz="3500">
                <a:solidFill>
                  <a:srgbClr val="000000"/>
                </a:solidFill>
                <a:latin typeface="Poppins Light"/>
              </a:rPr>
              <a:t> (32%), </a:t>
            </a:r>
          </a:p>
          <a:p>
            <a:pPr algn="ctr">
              <a:lnSpc>
                <a:spcPts val="4900"/>
              </a:lnSpc>
            </a:pPr>
            <a:r>
              <a:rPr lang="en-US" sz="3500">
                <a:solidFill>
                  <a:srgbClr val="000000"/>
                </a:solidFill>
                <a:latin typeface="Poppins Light Bold"/>
              </a:rPr>
              <a:t>increases in alcohol consumption and </a:t>
            </a:r>
            <a:r>
              <a:rPr lang="en-US" sz="3500">
                <a:solidFill>
                  <a:srgbClr val="000000"/>
                </a:solidFill>
                <a:latin typeface="Poppins Light"/>
              </a:rPr>
              <a:t> </a:t>
            </a:r>
            <a:r>
              <a:rPr lang="en-US" sz="3500">
                <a:solidFill>
                  <a:srgbClr val="000000"/>
                </a:solidFill>
                <a:latin typeface="Poppins Light Bold"/>
              </a:rPr>
              <a:t>substance use</a:t>
            </a:r>
            <a:r>
              <a:rPr lang="en-US" sz="3500">
                <a:solidFill>
                  <a:srgbClr val="000000"/>
                </a:solidFill>
                <a:latin typeface="Poppins Light"/>
              </a:rPr>
              <a:t> (12%) </a:t>
            </a:r>
          </a:p>
          <a:p>
            <a:pPr algn="ctr">
              <a:lnSpc>
                <a:spcPts val="4900"/>
              </a:lnSpc>
            </a:pPr>
            <a:r>
              <a:rPr lang="en-US" sz="3500">
                <a:solidFill>
                  <a:srgbClr val="000000"/>
                </a:solidFill>
                <a:latin typeface="Poppins Light"/>
              </a:rPr>
              <a:t> </a:t>
            </a:r>
            <a:r>
              <a:rPr lang="en-US" sz="3500">
                <a:solidFill>
                  <a:srgbClr val="000000"/>
                </a:solidFill>
                <a:latin typeface="Poppins Light Bold"/>
              </a:rPr>
              <a:t>worsening chronic conditions</a:t>
            </a:r>
            <a:r>
              <a:rPr lang="en-US" sz="3500">
                <a:solidFill>
                  <a:srgbClr val="000000"/>
                </a:solidFill>
                <a:latin typeface="Poppins Light"/>
              </a:rPr>
              <a:t> (12%) </a:t>
            </a:r>
          </a:p>
          <a:p>
            <a:pPr algn="ctr">
              <a:lnSpc>
                <a:spcPts val="4900"/>
              </a:lnSpc>
            </a:pPr>
            <a:r>
              <a:rPr lang="en-US" sz="3500">
                <a:solidFill>
                  <a:srgbClr val="000000"/>
                </a:solidFill>
                <a:latin typeface="Poppins Light"/>
              </a:rPr>
              <a:t>due to worry and stress over the coronavirus. </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85826" y="803406"/>
            <a:ext cx="1340196" cy="118180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63418" y="851063"/>
            <a:ext cx="1464638" cy="108649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88220" y="578112"/>
            <a:ext cx="477531" cy="1601477"/>
          </a:xfrm>
          <a:prstGeom prst="rect">
            <a:avLst/>
          </a:prstGeom>
        </p:spPr>
      </p:pic>
      <p:pic>
        <p:nvPicPr>
          <p:cNvPr id="8" name="Picture 8"/>
          <p:cNvPicPr>
            <a:picLocks noChangeAspect="1"/>
          </p:cNvPicPr>
          <p:nvPr/>
        </p:nvPicPr>
        <p:blipFill>
          <a:blip r:embed="rId10"/>
          <a:srcRect/>
          <a:stretch>
            <a:fillRect/>
          </a:stretch>
        </p:blipFill>
        <p:spPr>
          <a:xfrm>
            <a:off x="14518520" y="9258300"/>
            <a:ext cx="3336888" cy="7897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0" y="1725231"/>
            <a:ext cx="9692983" cy="8561769"/>
          </a:xfrm>
          <a:prstGeom prst="rect">
            <a:avLst/>
          </a:prstGeom>
          <a:solidFill>
            <a:srgbClr val="FFFFFF"/>
          </a:solidFill>
        </p:spPr>
      </p:sp>
      <p:pic>
        <p:nvPicPr>
          <p:cNvPr id="3" name="Picture 3"/>
          <p:cNvPicPr>
            <a:picLocks noChangeAspect="1"/>
          </p:cNvPicPr>
          <p:nvPr/>
        </p:nvPicPr>
        <p:blipFill>
          <a:blip r:embed="rId2"/>
          <a:srcRect/>
          <a:stretch>
            <a:fillRect/>
          </a:stretch>
        </p:blipFill>
        <p:spPr>
          <a:xfrm>
            <a:off x="14628153" y="9258300"/>
            <a:ext cx="3336888" cy="789730"/>
          </a:xfrm>
          <a:prstGeom prst="rect">
            <a:avLst/>
          </a:prstGeom>
        </p:spPr>
      </p:pic>
      <p:sp>
        <p:nvSpPr>
          <p:cNvPr id="4" name="AutoShape 4"/>
          <p:cNvSpPr/>
          <p:nvPr/>
        </p:nvSpPr>
        <p:spPr>
          <a:xfrm>
            <a:off x="11115799" y="2699368"/>
            <a:ext cx="6407477" cy="5219597"/>
          </a:xfrm>
          <a:prstGeom prst="rect">
            <a:avLst/>
          </a:prstGeom>
          <a:solidFill>
            <a:srgbClr val="0C7EC7"/>
          </a:solidFill>
        </p:spPr>
      </p:sp>
      <p:grpSp>
        <p:nvGrpSpPr>
          <p:cNvPr id="5" name="Group 5"/>
          <p:cNvGrpSpPr/>
          <p:nvPr/>
        </p:nvGrpSpPr>
        <p:grpSpPr>
          <a:xfrm>
            <a:off x="251028" y="465267"/>
            <a:ext cx="17008272" cy="1987832"/>
            <a:chOff x="0" y="0"/>
            <a:chExt cx="22677696" cy="2650443"/>
          </a:xfrm>
        </p:grpSpPr>
        <p:sp>
          <p:nvSpPr>
            <p:cNvPr id="6" name="TextBox 6"/>
            <p:cNvSpPr txBox="1"/>
            <p:nvPr/>
          </p:nvSpPr>
          <p:spPr>
            <a:xfrm>
              <a:off x="0" y="142875"/>
              <a:ext cx="22677696" cy="1381125"/>
            </a:xfrm>
            <a:prstGeom prst="rect">
              <a:avLst/>
            </a:prstGeom>
          </p:spPr>
          <p:txBody>
            <a:bodyPr lIns="0" tIns="0" rIns="0" bIns="0" rtlCol="0" anchor="t">
              <a:spAutoFit/>
            </a:bodyPr>
            <a:lstStyle/>
            <a:p>
              <a:pPr marL="0" lvl="0" indent="0" algn="l">
                <a:lnSpc>
                  <a:spcPts val="7425"/>
                </a:lnSpc>
                <a:spcBef>
                  <a:spcPct val="0"/>
                </a:spcBef>
              </a:pPr>
              <a:r>
                <a:rPr lang="en-US" sz="7500">
                  <a:solidFill>
                    <a:srgbClr val="FFFFFF"/>
                  </a:solidFill>
                  <a:latin typeface="Poppins Bold Bold"/>
                </a:rPr>
                <a:t>Common Reasons to Schedule</a:t>
              </a:r>
            </a:p>
          </p:txBody>
        </p:sp>
        <p:sp>
          <p:nvSpPr>
            <p:cNvPr id="7" name="TextBox 7"/>
            <p:cNvSpPr txBox="1"/>
            <p:nvPr/>
          </p:nvSpPr>
          <p:spPr>
            <a:xfrm>
              <a:off x="0" y="2256540"/>
              <a:ext cx="17676462" cy="393903"/>
            </a:xfrm>
            <a:prstGeom prst="rect">
              <a:avLst/>
            </a:prstGeom>
          </p:spPr>
          <p:txBody>
            <a:bodyPr lIns="0" tIns="0" rIns="0" bIns="0" rtlCol="0" anchor="t">
              <a:spAutoFit/>
            </a:bodyPr>
            <a:lstStyle/>
            <a:p>
              <a:pPr algn="l">
                <a:lnSpc>
                  <a:spcPts val="2609"/>
                </a:lnSpc>
                <a:spcBef>
                  <a:spcPts val="1957"/>
                </a:spcBef>
              </a:pPr>
              <a:r>
                <a:rPr lang="en-US" sz="1799">
                  <a:solidFill>
                    <a:srgbClr val="191769"/>
                  </a:solidFill>
                  <a:latin typeface="Open Sans 1"/>
                </a:rPr>
                <a:t>.</a:t>
              </a:r>
            </a:p>
          </p:txBody>
        </p:sp>
      </p:grpSp>
      <p:sp>
        <p:nvSpPr>
          <p:cNvPr id="8" name="TextBox 8"/>
          <p:cNvSpPr txBox="1"/>
          <p:nvPr/>
        </p:nvSpPr>
        <p:spPr>
          <a:xfrm>
            <a:off x="11322213" y="2910009"/>
            <a:ext cx="5994648" cy="4781550"/>
          </a:xfrm>
          <a:prstGeom prst="rect">
            <a:avLst/>
          </a:prstGeom>
        </p:spPr>
        <p:txBody>
          <a:bodyPr lIns="0" tIns="0" rIns="0" bIns="0" rtlCol="0" anchor="t">
            <a:spAutoFit/>
          </a:bodyPr>
          <a:lstStyle/>
          <a:p>
            <a:pPr algn="ctr">
              <a:lnSpc>
                <a:spcPts val="4200"/>
              </a:lnSpc>
            </a:pPr>
            <a:r>
              <a:rPr lang="en-US" sz="3000">
                <a:solidFill>
                  <a:srgbClr val="FFFFFF"/>
                </a:solidFill>
                <a:latin typeface="Open Sans 2"/>
              </a:rPr>
              <a:t>Chronic Health Conditions</a:t>
            </a:r>
          </a:p>
          <a:p>
            <a:pPr algn="ctr">
              <a:lnSpc>
                <a:spcPts val="4200"/>
              </a:lnSpc>
            </a:pPr>
            <a:r>
              <a:rPr lang="en-US" sz="3000">
                <a:solidFill>
                  <a:srgbClr val="FFFFFF"/>
                </a:solidFill>
                <a:latin typeface="Open Sans 2"/>
              </a:rPr>
              <a:t>Mood Regulation</a:t>
            </a:r>
          </a:p>
          <a:p>
            <a:pPr algn="ctr">
              <a:lnSpc>
                <a:spcPts val="4200"/>
              </a:lnSpc>
            </a:pPr>
            <a:r>
              <a:rPr lang="en-US" sz="3000">
                <a:solidFill>
                  <a:srgbClr val="FFFFFF"/>
                </a:solidFill>
                <a:latin typeface="Open Sans 2"/>
              </a:rPr>
              <a:t>Stress and Anxiety</a:t>
            </a:r>
          </a:p>
          <a:p>
            <a:pPr algn="ctr">
              <a:lnSpc>
                <a:spcPts val="4200"/>
              </a:lnSpc>
            </a:pPr>
            <a:r>
              <a:rPr lang="en-US" sz="3000">
                <a:solidFill>
                  <a:srgbClr val="FFFFFF"/>
                </a:solidFill>
                <a:latin typeface="Open Sans 2"/>
              </a:rPr>
              <a:t>Body Composition </a:t>
            </a:r>
          </a:p>
          <a:p>
            <a:pPr algn="ctr">
              <a:lnSpc>
                <a:spcPts val="4200"/>
              </a:lnSpc>
            </a:pPr>
            <a:r>
              <a:rPr lang="en-US" sz="3000">
                <a:solidFill>
                  <a:srgbClr val="FFFFFF"/>
                </a:solidFill>
                <a:latin typeface="Open Sans 2"/>
              </a:rPr>
              <a:t>Cardiac Issues</a:t>
            </a:r>
          </a:p>
          <a:p>
            <a:pPr algn="ctr">
              <a:lnSpc>
                <a:spcPts val="4200"/>
              </a:lnSpc>
            </a:pPr>
            <a:r>
              <a:rPr lang="en-US" sz="3000">
                <a:solidFill>
                  <a:srgbClr val="FFFFFF"/>
                </a:solidFill>
                <a:latin typeface="Open Sans 2"/>
              </a:rPr>
              <a:t>Endocrine and Kidney Imbalances</a:t>
            </a:r>
          </a:p>
          <a:p>
            <a:pPr algn="ctr">
              <a:lnSpc>
                <a:spcPts val="4200"/>
              </a:lnSpc>
            </a:pPr>
            <a:r>
              <a:rPr lang="en-US" sz="3000">
                <a:solidFill>
                  <a:srgbClr val="FFFFFF"/>
                </a:solidFill>
                <a:latin typeface="Open Sans 2"/>
              </a:rPr>
              <a:t>Cancer</a:t>
            </a:r>
          </a:p>
          <a:p>
            <a:pPr algn="ctr">
              <a:lnSpc>
                <a:spcPts val="4200"/>
              </a:lnSpc>
            </a:pPr>
            <a:r>
              <a:rPr lang="en-US" sz="3000">
                <a:solidFill>
                  <a:srgbClr val="FFFFFF"/>
                </a:solidFill>
                <a:latin typeface="Open Sans 2"/>
              </a:rPr>
              <a:t>Autoimmunity</a:t>
            </a:r>
          </a:p>
          <a:p>
            <a:pPr algn="ctr">
              <a:lnSpc>
                <a:spcPts val="4200"/>
              </a:lnSpc>
            </a:pPr>
            <a:r>
              <a:rPr lang="en-US" sz="3000">
                <a:solidFill>
                  <a:srgbClr val="FFFFFF"/>
                </a:solidFill>
                <a:latin typeface="Open Sans 2"/>
              </a:rPr>
              <a:t>Food-sensitivity Issues </a:t>
            </a:r>
          </a:p>
        </p:txBody>
      </p:sp>
      <p:grpSp>
        <p:nvGrpSpPr>
          <p:cNvPr id="9" name="Group 9"/>
          <p:cNvGrpSpPr/>
          <p:nvPr/>
        </p:nvGrpSpPr>
        <p:grpSpPr>
          <a:xfrm>
            <a:off x="2926908" y="2024980"/>
            <a:ext cx="3849708" cy="2669295"/>
            <a:chOff x="0" y="0"/>
            <a:chExt cx="5132944" cy="3559061"/>
          </a:xfrm>
        </p:grpSpPr>
        <p:grpSp>
          <p:nvGrpSpPr>
            <p:cNvPr id="10" name="Group 10"/>
            <p:cNvGrpSpPr>
              <a:grpSpLocks noChangeAspect="1"/>
            </p:cNvGrpSpPr>
            <p:nvPr/>
          </p:nvGrpSpPr>
          <p:grpSpPr>
            <a:xfrm>
              <a:off x="0" y="0"/>
              <a:ext cx="5132944" cy="3559061"/>
              <a:chOff x="0" y="0"/>
              <a:chExt cx="6604000" cy="4579056"/>
            </a:xfrm>
          </p:grpSpPr>
          <p:sp>
            <p:nvSpPr>
              <p:cNvPr id="11" name="Freeform 11"/>
              <p:cNvSpPr/>
              <p:nvPr/>
            </p:nvSpPr>
            <p:spPr>
              <a:xfrm>
                <a:off x="16351" y="0"/>
                <a:ext cx="6571228" cy="4579098"/>
              </a:xfrm>
              <a:custGeom>
                <a:avLst/>
                <a:gdLst/>
                <a:ahLst/>
                <a:cxnLst/>
                <a:rect l="l" t="t" r="r" b="b"/>
                <a:pathLst>
                  <a:path w="6571228" h="4579098">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1"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moveTo>
                      <a:pt x="1952149" y="0"/>
                    </a:moveTo>
                    <a:lnTo>
                      <a:pt x="1952149" y="0"/>
                    </a:lnTo>
                    <a:cubicBezTo>
                      <a:pt x="1896012" y="0"/>
                      <a:pt x="1842173" y="22301"/>
                      <a:pt x="1802478" y="61996"/>
                    </a:cubicBezTo>
                    <a:cubicBezTo>
                      <a:pt x="1762783" y="101691"/>
                      <a:pt x="1740482" y="155529"/>
                      <a:pt x="1740482" y="211667"/>
                    </a:cubicBezTo>
                    <a:lnTo>
                      <a:pt x="1740482" y="282222"/>
                    </a:lnTo>
                    <a:cubicBezTo>
                      <a:pt x="1741003" y="398753"/>
                      <a:pt x="1835617" y="492944"/>
                      <a:pt x="1952149" y="492944"/>
                    </a:cubicBezTo>
                    <a:cubicBezTo>
                      <a:pt x="2068681" y="492944"/>
                      <a:pt x="2163295" y="398753"/>
                      <a:pt x="2163816" y="282222"/>
                    </a:cubicBezTo>
                    <a:lnTo>
                      <a:pt x="2163816" y="211667"/>
                    </a:lnTo>
                    <a:cubicBezTo>
                      <a:pt x="2163816" y="155529"/>
                      <a:pt x="2141515" y="101691"/>
                      <a:pt x="2101820" y="61996"/>
                    </a:cubicBezTo>
                    <a:cubicBezTo>
                      <a:pt x="2062125" y="22301"/>
                      <a:pt x="2008286" y="0"/>
                      <a:pt x="1952149" y="0"/>
                    </a:cubicBezTo>
                    <a:close/>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7"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close/>
                    <a:moveTo>
                      <a:pt x="3285649" y="0"/>
                    </a:moveTo>
                    <a:lnTo>
                      <a:pt x="3285649" y="0"/>
                    </a:lnTo>
                    <a:cubicBezTo>
                      <a:pt x="3229512" y="0"/>
                      <a:pt x="3175673" y="22301"/>
                      <a:pt x="3135978" y="61996"/>
                    </a:cubicBezTo>
                    <a:cubicBezTo>
                      <a:pt x="3096283" y="101691"/>
                      <a:pt x="3073982" y="155529"/>
                      <a:pt x="3073982" y="211667"/>
                    </a:cubicBezTo>
                    <a:lnTo>
                      <a:pt x="3073982" y="282222"/>
                    </a:lnTo>
                    <a:cubicBezTo>
                      <a:pt x="3074503" y="398753"/>
                      <a:pt x="3169117" y="492944"/>
                      <a:pt x="3285649" y="492944"/>
                    </a:cubicBezTo>
                    <a:cubicBezTo>
                      <a:pt x="3402181" y="492944"/>
                      <a:pt x="3496794" y="398753"/>
                      <a:pt x="3497316" y="282222"/>
                    </a:cubicBezTo>
                    <a:lnTo>
                      <a:pt x="3497316" y="211667"/>
                    </a:lnTo>
                    <a:cubicBezTo>
                      <a:pt x="3497316" y="94766"/>
                      <a:pt x="3402549" y="0"/>
                      <a:pt x="3285649" y="0"/>
                    </a:cubicBezTo>
                    <a:close/>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3" y="564437"/>
                      <a:pt x="3595980" y="634683"/>
                      <a:pt x="3638850" y="741821"/>
                    </a:cubicBezTo>
                    <a:lnTo>
                      <a:pt x="3708982" y="917222"/>
                    </a:lnTo>
                    <a:lnTo>
                      <a:pt x="3899553" y="1361934"/>
                    </a:lnTo>
                    <a:cubicBezTo>
                      <a:pt x="3904228" y="1372839"/>
                      <a:pt x="3903108"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300"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close/>
                    <a:moveTo>
                      <a:pt x="4619149" y="0"/>
                    </a:moveTo>
                    <a:cubicBezTo>
                      <a:pt x="4502249" y="0"/>
                      <a:pt x="4407482" y="94766"/>
                      <a:pt x="4407482" y="211667"/>
                    </a:cubicBezTo>
                    <a:lnTo>
                      <a:pt x="4407482" y="282222"/>
                    </a:lnTo>
                    <a:cubicBezTo>
                      <a:pt x="4408004" y="398753"/>
                      <a:pt x="4502617" y="492944"/>
                      <a:pt x="4619149" y="492944"/>
                    </a:cubicBezTo>
                    <a:cubicBezTo>
                      <a:pt x="4735681" y="492944"/>
                      <a:pt x="4830294" y="398753"/>
                      <a:pt x="4830816" y="282222"/>
                    </a:cubicBezTo>
                    <a:lnTo>
                      <a:pt x="4830816" y="211667"/>
                    </a:lnTo>
                    <a:cubicBezTo>
                      <a:pt x="4830816" y="94766"/>
                      <a:pt x="4736049" y="0"/>
                      <a:pt x="4619149" y="0"/>
                    </a:cubicBezTo>
                    <a:close/>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8"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800"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close/>
                    <a:moveTo>
                      <a:pt x="5952649" y="0"/>
                    </a:moveTo>
                    <a:cubicBezTo>
                      <a:pt x="5835749" y="0"/>
                      <a:pt x="5740982" y="94766"/>
                      <a:pt x="5740982" y="211667"/>
                    </a:cubicBezTo>
                    <a:lnTo>
                      <a:pt x="5740982" y="282222"/>
                    </a:lnTo>
                    <a:cubicBezTo>
                      <a:pt x="5741504" y="398753"/>
                      <a:pt x="5836117" y="492944"/>
                      <a:pt x="5952649" y="492944"/>
                    </a:cubicBezTo>
                    <a:cubicBezTo>
                      <a:pt x="6069181" y="492944"/>
                      <a:pt x="6163794" y="398753"/>
                      <a:pt x="6164316" y="282222"/>
                    </a:cubicBezTo>
                    <a:lnTo>
                      <a:pt x="6164316" y="211667"/>
                    </a:lnTo>
                    <a:cubicBezTo>
                      <a:pt x="6164316" y="94766"/>
                      <a:pt x="6069549" y="0"/>
                      <a:pt x="5952649" y="0"/>
                    </a:cubicBezTo>
                    <a:close/>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300"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close/>
                    <a:moveTo>
                      <a:pt x="618649" y="2321278"/>
                    </a:moveTo>
                    <a:cubicBezTo>
                      <a:pt x="562511" y="2321278"/>
                      <a:pt x="508673" y="2343578"/>
                      <a:pt x="468978" y="2383274"/>
                    </a:cubicBezTo>
                    <a:cubicBezTo>
                      <a:pt x="429283" y="2422969"/>
                      <a:pt x="406982" y="2476807"/>
                      <a:pt x="406982" y="2532944"/>
                    </a:cubicBezTo>
                    <a:lnTo>
                      <a:pt x="406982" y="2603500"/>
                    </a:lnTo>
                    <a:cubicBezTo>
                      <a:pt x="407503" y="2720031"/>
                      <a:pt x="502117" y="2814222"/>
                      <a:pt x="618649" y="2814222"/>
                    </a:cubicBezTo>
                    <a:cubicBezTo>
                      <a:pt x="735181" y="2814222"/>
                      <a:pt x="829794" y="2720031"/>
                      <a:pt x="830316" y="2603500"/>
                    </a:cubicBezTo>
                    <a:lnTo>
                      <a:pt x="830316" y="2532944"/>
                    </a:lnTo>
                    <a:cubicBezTo>
                      <a:pt x="830316" y="2476807"/>
                      <a:pt x="808015" y="2422969"/>
                      <a:pt x="768320" y="2383274"/>
                    </a:cubicBezTo>
                    <a:cubicBezTo>
                      <a:pt x="728625" y="2343578"/>
                      <a:pt x="674787" y="2321278"/>
                      <a:pt x="618649" y="2321278"/>
                    </a:cubicBezTo>
                    <a:close/>
                    <a:moveTo>
                      <a:pt x="399433" y="3291275"/>
                    </a:moveTo>
                    <a:cubicBezTo>
                      <a:pt x="400632" y="3283162"/>
                      <a:pt x="389202" y="3279987"/>
                      <a:pt x="386027" y="3287536"/>
                    </a:cubicBez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5" y="2885715"/>
                      <a:pt x="527491" y="2885722"/>
                    </a:cubicBezTo>
                    <a:lnTo>
                      <a:pt x="709807" y="2885722"/>
                    </a:lnTo>
                    <a:cubicBezTo>
                      <a:pt x="825203"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51341" y="3287536"/>
                    </a:lnTo>
                    <a:cubicBezTo>
                      <a:pt x="848096" y="3279987"/>
                      <a:pt x="836736" y="3283162"/>
                      <a:pt x="837865" y="3291275"/>
                    </a:cubicBezTo>
                    <a:lnTo>
                      <a:pt x="900871" y="3732389"/>
                    </a:lnTo>
                    <a:lnTo>
                      <a:pt x="968252" y="4540885"/>
                    </a:lnTo>
                    <a:cubicBezTo>
                      <a:pt x="969060" y="4550707"/>
                      <a:pt x="965723" y="4560419"/>
                      <a:pt x="959048" y="4567670"/>
                    </a:cubicBezTo>
                    <a:cubicBezTo>
                      <a:pt x="952374" y="4574921"/>
                      <a:pt x="942970" y="4579049"/>
                      <a:pt x="933115" y="4579055"/>
                    </a:cubicBezTo>
                    <a:lnTo>
                      <a:pt x="879281" y="4579055"/>
                    </a:lnTo>
                    <a:cubicBezTo>
                      <a:pt x="810300" y="4579064"/>
                      <a:pt x="751423" y="4529199"/>
                      <a:pt x="740075" y="4461157"/>
                    </a:cubicBezTo>
                    <a:lnTo>
                      <a:pt x="625705" y="3774158"/>
                    </a:lnTo>
                    <a:cubicBezTo>
                      <a:pt x="624364" y="3766255"/>
                      <a:pt x="613075" y="3766255"/>
                      <a:pt x="611735" y="3774158"/>
                    </a:cubicBezTo>
                    <a:lnTo>
                      <a:pt x="497293" y="4461157"/>
                    </a:lnTo>
                    <a:cubicBezTo>
                      <a:pt x="485941" y="4529225"/>
                      <a:pt x="427025" y="4579098"/>
                      <a:pt x="358017" y="4579055"/>
                    </a:cubicBezTo>
                    <a:lnTo>
                      <a:pt x="304183" y="4579055"/>
                    </a:lnTo>
                    <a:cubicBezTo>
                      <a:pt x="294328" y="4579049"/>
                      <a:pt x="284924" y="4574921"/>
                      <a:pt x="278250" y="4567670"/>
                    </a:cubicBezTo>
                    <a:cubicBezTo>
                      <a:pt x="271575" y="4560419"/>
                      <a:pt x="268238" y="4550707"/>
                      <a:pt x="269046" y="4540885"/>
                    </a:cubicBezTo>
                    <a:lnTo>
                      <a:pt x="336427" y="3732389"/>
                    </a:lnTo>
                    <a:lnTo>
                      <a:pt x="399433" y="3291275"/>
                    </a:lnTo>
                    <a:close/>
                  </a:path>
                </a:pathLst>
              </a:custGeom>
              <a:solidFill>
                <a:srgbClr val="FAA41D"/>
              </a:solidFill>
            </p:spPr>
          </p:sp>
          <p:sp>
            <p:nvSpPr>
              <p:cNvPr id="12" name="Freeform 12"/>
              <p:cNvSpPr/>
              <p:nvPr/>
            </p:nvSpPr>
            <p:spPr>
              <a:xfrm>
                <a:off x="1349851" y="2321278"/>
                <a:ext cx="5237728" cy="2257821"/>
              </a:xfrm>
              <a:custGeom>
                <a:avLst/>
                <a:gdLst/>
                <a:ahLst/>
                <a:cxnLst/>
                <a:rect l="l" t="t" r="r" b="b"/>
                <a:pathLst>
                  <a:path w="5237728" h="2257821">
                    <a:moveTo>
                      <a:pt x="618649" y="0"/>
                    </a:moveTo>
                    <a:cubicBezTo>
                      <a:pt x="562512" y="0"/>
                      <a:pt x="508673" y="22300"/>
                      <a:pt x="468978" y="61995"/>
                    </a:cubicBezTo>
                    <a:cubicBezTo>
                      <a:pt x="429283" y="101691"/>
                      <a:pt x="406982" y="155529"/>
                      <a:pt x="406982" y="211666"/>
                    </a:cubicBezTo>
                    <a:lnTo>
                      <a:pt x="406982" y="282222"/>
                    </a:lnTo>
                    <a:cubicBezTo>
                      <a:pt x="407503" y="398753"/>
                      <a:pt x="502117" y="492944"/>
                      <a:pt x="618649" y="492944"/>
                    </a:cubicBezTo>
                    <a:cubicBezTo>
                      <a:pt x="735181" y="492944"/>
                      <a:pt x="829795" y="398753"/>
                      <a:pt x="830316" y="282222"/>
                    </a:cubicBezTo>
                    <a:lnTo>
                      <a:pt x="830316" y="211666"/>
                    </a:lnTo>
                    <a:cubicBezTo>
                      <a:pt x="830316" y="155529"/>
                      <a:pt x="808015" y="101691"/>
                      <a:pt x="768320" y="61995"/>
                    </a:cubicBezTo>
                    <a:cubicBezTo>
                      <a:pt x="728625" y="22300"/>
                      <a:pt x="674786" y="0"/>
                      <a:pt x="618649" y="0"/>
                    </a:cubicBezTo>
                    <a:close/>
                    <a:moveTo>
                      <a:pt x="399433" y="969997"/>
                    </a:moveTo>
                    <a:cubicBezTo>
                      <a:pt x="400632" y="961884"/>
                      <a:pt x="389202" y="958709"/>
                      <a:pt x="386027" y="966258"/>
                    </a:cubicBezTo>
                    <a:lnTo>
                      <a:pt x="232005" y="1325597"/>
                    </a:lnTo>
                    <a:cubicBezTo>
                      <a:pt x="209748" y="1377518"/>
                      <a:pt x="158672" y="1411161"/>
                      <a:pt x="102182" y="1411111"/>
                    </a:cubicBezTo>
                    <a:lnTo>
                      <a:pt x="37130" y="1411111"/>
                    </a:lnTo>
                    <a:cubicBezTo>
                      <a:pt x="25266" y="1411121"/>
                      <a:pt x="14190" y="1405167"/>
                      <a:pt x="7655" y="1395265"/>
                    </a:cubicBezTo>
                    <a:cubicBezTo>
                      <a:pt x="1120" y="1385363"/>
                      <a:pt x="0" y="1372838"/>
                      <a:pt x="4675"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7" y="1372838"/>
                      <a:pt x="1236107" y="1385362"/>
                      <a:pt x="1229572" y="1395265"/>
                    </a:cubicBezTo>
                    <a:cubicBezTo>
                      <a:pt x="1223037" y="1405167"/>
                      <a:pt x="1211962" y="1411121"/>
                      <a:pt x="1200097" y="1411111"/>
                    </a:cubicBezTo>
                    <a:lnTo>
                      <a:pt x="1135045" y="1411111"/>
                    </a:lnTo>
                    <a:cubicBezTo>
                      <a:pt x="1078607" y="1411105"/>
                      <a:pt x="1027601" y="1377471"/>
                      <a:pt x="1005364" y="1325597"/>
                    </a:cubicBezTo>
                    <a:lnTo>
                      <a:pt x="851341" y="966258"/>
                    </a:lnTo>
                    <a:cubicBezTo>
                      <a:pt x="848096" y="958709"/>
                      <a:pt x="836736" y="961884"/>
                      <a:pt x="837865" y="969997"/>
                    </a:cubicBezTo>
                    <a:lnTo>
                      <a:pt x="900871" y="1411111"/>
                    </a:lnTo>
                    <a:lnTo>
                      <a:pt x="968252" y="2219607"/>
                    </a:lnTo>
                    <a:cubicBezTo>
                      <a:pt x="969060" y="2229429"/>
                      <a:pt x="965723" y="2239141"/>
                      <a:pt x="959048" y="2246392"/>
                    </a:cubicBezTo>
                    <a:cubicBezTo>
                      <a:pt x="952374" y="2253643"/>
                      <a:pt x="942970" y="2257771"/>
                      <a:pt x="933115" y="2257777"/>
                    </a:cubicBezTo>
                    <a:lnTo>
                      <a:pt x="879281" y="2257777"/>
                    </a:lnTo>
                    <a:cubicBezTo>
                      <a:pt x="810300" y="2257786"/>
                      <a:pt x="751423" y="2207921"/>
                      <a:pt x="740075" y="2139879"/>
                    </a:cubicBezTo>
                    <a:lnTo>
                      <a:pt x="625705" y="1452880"/>
                    </a:lnTo>
                    <a:cubicBezTo>
                      <a:pt x="624364" y="1444977"/>
                      <a:pt x="613075" y="1444977"/>
                      <a:pt x="611734" y="1452880"/>
                    </a:cubicBezTo>
                    <a:lnTo>
                      <a:pt x="497293" y="2139879"/>
                    </a:lnTo>
                    <a:cubicBezTo>
                      <a:pt x="485942" y="2207947"/>
                      <a:pt x="427025" y="2257820"/>
                      <a:pt x="358017" y="2257777"/>
                    </a:cubicBezTo>
                    <a:lnTo>
                      <a:pt x="304183" y="2257777"/>
                    </a:lnTo>
                    <a:cubicBezTo>
                      <a:pt x="294328" y="2257771"/>
                      <a:pt x="284924" y="2253643"/>
                      <a:pt x="278250" y="2246392"/>
                    </a:cubicBezTo>
                    <a:cubicBezTo>
                      <a:pt x="271575" y="2239141"/>
                      <a:pt x="268238" y="2229429"/>
                      <a:pt x="269046" y="2219607"/>
                    </a:cubicBezTo>
                    <a:lnTo>
                      <a:pt x="336427" y="1411111"/>
                    </a:lnTo>
                    <a:lnTo>
                      <a:pt x="399433" y="969997"/>
                    </a:lnTo>
                    <a:close/>
                    <a:moveTo>
                      <a:pt x="1952149" y="0"/>
                    </a:moveTo>
                    <a:cubicBezTo>
                      <a:pt x="1896012" y="0"/>
                      <a:pt x="1842173" y="22300"/>
                      <a:pt x="1802478" y="61995"/>
                    </a:cubicBezTo>
                    <a:cubicBezTo>
                      <a:pt x="1762783" y="101691"/>
                      <a:pt x="1740482" y="155529"/>
                      <a:pt x="1740482" y="211666"/>
                    </a:cubicBezTo>
                    <a:lnTo>
                      <a:pt x="1740482" y="282222"/>
                    </a:lnTo>
                    <a:cubicBezTo>
                      <a:pt x="1741003" y="398753"/>
                      <a:pt x="1835617" y="492944"/>
                      <a:pt x="1952149" y="492944"/>
                    </a:cubicBezTo>
                    <a:cubicBezTo>
                      <a:pt x="2068681" y="492944"/>
                      <a:pt x="2163294" y="398753"/>
                      <a:pt x="2163816" y="282222"/>
                    </a:cubicBezTo>
                    <a:lnTo>
                      <a:pt x="2163816" y="211666"/>
                    </a:lnTo>
                    <a:cubicBezTo>
                      <a:pt x="2163816" y="94766"/>
                      <a:pt x="2069049" y="0"/>
                      <a:pt x="1952149" y="0"/>
                    </a:cubicBezTo>
                    <a:close/>
                    <a:moveTo>
                      <a:pt x="1732933" y="969997"/>
                    </a:moveTo>
                    <a:cubicBezTo>
                      <a:pt x="1734132" y="961884"/>
                      <a:pt x="1722702" y="958709"/>
                      <a:pt x="1719527" y="966258"/>
                    </a:cubicBezTo>
                    <a:lnTo>
                      <a:pt x="1565505" y="1325597"/>
                    </a:lnTo>
                    <a:cubicBezTo>
                      <a:pt x="1543248" y="1377518"/>
                      <a:pt x="1492172" y="1411161"/>
                      <a:pt x="1435682" y="1411111"/>
                    </a:cubicBezTo>
                    <a:lnTo>
                      <a:pt x="1370630" y="1411111"/>
                    </a:lnTo>
                    <a:cubicBezTo>
                      <a:pt x="1358766" y="1411121"/>
                      <a:pt x="1347690" y="1405167"/>
                      <a:pt x="1341155" y="1395265"/>
                    </a:cubicBezTo>
                    <a:cubicBezTo>
                      <a:pt x="1334620" y="1385362"/>
                      <a:pt x="1333500" y="1372838"/>
                      <a:pt x="1338175" y="1361934"/>
                    </a:cubicBezTo>
                    <a:lnTo>
                      <a:pt x="1528816" y="917222"/>
                    </a:lnTo>
                    <a:lnTo>
                      <a:pt x="1598948" y="741821"/>
                    </a:lnTo>
                    <a:cubicBezTo>
                      <a:pt x="1641818" y="634683"/>
                      <a:pt x="1745595" y="564437"/>
                      <a:pt x="1860991" y="564444"/>
                    </a:cubicBezTo>
                    <a:lnTo>
                      <a:pt x="2043307" y="564444"/>
                    </a:lnTo>
                    <a:cubicBezTo>
                      <a:pt x="2158703" y="564436"/>
                      <a:pt x="2262480" y="634683"/>
                      <a:pt x="2305350" y="741821"/>
                    </a:cubicBezTo>
                    <a:lnTo>
                      <a:pt x="2375482" y="917222"/>
                    </a:lnTo>
                    <a:lnTo>
                      <a:pt x="2566053" y="1361934"/>
                    </a:lnTo>
                    <a:cubicBezTo>
                      <a:pt x="2570728" y="1372838"/>
                      <a:pt x="2569608" y="1385363"/>
                      <a:pt x="2563072" y="1395265"/>
                    </a:cubicBezTo>
                    <a:cubicBezTo>
                      <a:pt x="2556537" y="1405167"/>
                      <a:pt x="2545462" y="1411121"/>
                      <a:pt x="2533597" y="1411111"/>
                    </a:cubicBezTo>
                    <a:lnTo>
                      <a:pt x="2468545" y="1411111"/>
                    </a:lnTo>
                    <a:cubicBezTo>
                      <a:pt x="2412107" y="1411105"/>
                      <a:pt x="2361101" y="1377470"/>
                      <a:pt x="2338864" y="1325597"/>
                    </a:cubicBezTo>
                    <a:lnTo>
                      <a:pt x="2184841" y="966258"/>
                    </a:lnTo>
                    <a:cubicBezTo>
                      <a:pt x="2181596" y="958709"/>
                      <a:pt x="2170236" y="961884"/>
                      <a:pt x="2171365" y="969997"/>
                    </a:cubicBezTo>
                    <a:lnTo>
                      <a:pt x="2234371" y="1411111"/>
                    </a:lnTo>
                    <a:lnTo>
                      <a:pt x="2301752" y="2219607"/>
                    </a:lnTo>
                    <a:cubicBezTo>
                      <a:pt x="2302560" y="2229429"/>
                      <a:pt x="2299222" y="2239141"/>
                      <a:pt x="2292548" y="2246392"/>
                    </a:cubicBezTo>
                    <a:cubicBezTo>
                      <a:pt x="2285874" y="2253643"/>
                      <a:pt x="2276470" y="2257771"/>
                      <a:pt x="2266615" y="2257777"/>
                    </a:cubicBezTo>
                    <a:lnTo>
                      <a:pt x="2212781" y="2257777"/>
                    </a:lnTo>
                    <a:cubicBezTo>
                      <a:pt x="2143800" y="2257786"/>
                      <a:pt x="2084923" y="2207921"/>
                      <a:pt x="2073575" y="2139879"/>
                    </a:cubicBezTo>
                    <a:lnTo>
                      <a:pt x="1959204" y="1452880"/>
                    </a:lnTo>
                    <a:cubicBezTo>
                      <a:pt x="1957864" y="1444977"/>
                      <a:pt x="1946575" y="1444977"/>
                      <a:pt x="1945235" y="1452880"/>
                    </a:cubicBezTo>
                    <a:lnTo>
                      <a:pt x="1830793" y="2139879"/>
                    </a:lnTo>
                    <a:cubicBezTo>
                      <a:pt x="1819442" y="2207947"/>
                      <a:pt x="1760525" y="2257820"/>
                      <a:pt x="1691517" y="2257777"/>
                    </a:cubicBezTo>
                    <a:lnTo>
                      <a:pt x="1637683" y="2257777"/>
                    </a:lnTo>
                    <a:cubicBezTo>
                      <a:pt x="1627828" y="2257771"/>
                      <a:pt x="1618424" y="2253643"/>
                      <a:pt x="1611750" y="2246392"/>
                    </a:cubicBezTo>
                    <a:cubicBezTo>
                      <a:pt x="1605075" y="2239141"/>
                      <a:pt x="1601738" y="2229429"/>
                      <a:pt x="1602546" y="2219607"/>
                    </a:cubicBezTo>
                    <a:lnTo>
                      <a:pt x="1669927" y="1411111"/>
                    </a:lnTo>
                    <a:lnTo>
                      <a:pt x="1732933" y="969997"/>
                    </a:lnTo>
                    <a:close/>
                    <a:moveTo>
                      <a:pt x="3285649" y="0"/>
                    </a:moveTo>
                    <a:cubicBezTo>
                      <a:pt x="3168749" y="0"/>
                      <a:pt x="3073982" y="94766"/>
                      <a:pt x="3073982" y="211666"/>
                    </a:cubicBezTo>
                    <a:lnTo>
                      <a:pt x="3073982" y="282222"/>
                    </a:lnTo>
                    <a:cubicBezTo>
                      <a:pt x="3074504" y="398753"/>
                      <a:pt x="3169117" y="492944"/>
                      <a:pt x="3285649" y="492944"/>
                    </a:cubicBezTo>
                    <a:cubicBezTo>
                      <a:pt x="3402181" y="492944"/>
                      <a:pt x="3496794" y="398753"/>
                      <a:pt x="3497316" y="282222"/>
                    </a:cubicBezTo>
                    <a:lnTo>
                      <a:pt x="3497316" y="211666"/>
                    </a:lnTo>
                    <a:cubicBezTo>
                      <a:pt x="3497316" y="94766"/>
                      <a:pt x="3402549" y="0"/>
                      <a:pt x="3285649" y="0"/>
                    </a:cubicBezTo>
                    <a:close/>
                    <a:moveTo>
                      <a:pt x="3066433" y="969997"/>
                    </a:moveTo>
                    <a:cubicBezTo>
                      <a:pt x="3067632" y="961884"/>
                      <a:pt x="3056202" y="958709"/>
                      <a:pt x="3053027" y="966258"/>
                    </a:cubicBezTo>
                    <a:lnTo>
                      <a:pt x="2899004" y="1325597"/>
                    </a:lnTo>
                    <a:cubicBezTo>
                      <a:pt x="2876748" y="1377518"/>
                      <a:pt x="2825672" y="1411161"/>
                      <a:pt x="2769182" y="1411111"/>
                    </a:cubicBezTo>
                    <a:lnTo>
                      <a:pt x="2704130" y="1411111"/>
                    </a:lnTo>
                    <a:cubicBezTo>
                      <a:pt x="2692266" y="1411121"/>
                      <a:pt x="2681191" y="1405167"/>
                      <a:pt x="2674655" y="1395265"/>
                    </a:cubicBezTo>
                    <a:cubicBezTo>
                      <a:pt x="2668120" y="1385363"/>
                      <a:pt x="2667000" y="1372838"/>
                      <a:pt x="2671674" y="1361934"/>
                    </a:cubicBezTo>
                    <a:lnTo>
                      <a:pt x="2862316" y="917222"/>
                    </a:lnTo>
                    <a:lnTo>
                      <a:pt x="2932448" y="741821"/>
                    </a:lnTo>
                    <a:cubicBezTo>
                      <a:pt x="2975318" y="634683"/>
                      <a:pt x="3079095" y="564437"/>
                      <a:pt x="3194491" y="564444"/>
                    </a:cubicBezTo>
                    <a:lnTo>
                      <a:pt x="3376807" y="564444"/>
                    </a:lnTo>
                    <a:cubicBezTo>
                      <a:pt x="3492203" y="564436"/>
                      <a:pt x="3595980" y="634683"/>
                      <a:pt x="3638850" y="741821"/>
                    </a:cubicBezTo>
                    <a:lnTo>
                      <a:pt x="3708982" y="917222"/>
                    </a:lnTo>
                    <a:lnTo>
                      <a:pt x="3899553" y="1361934"/>
                    </a:lnTo>
                    <a:cubicBezTo>
                      <a:pt x="3904228" y="1372838"/>
                      <a:pt x="3903108" y="1385363"/>
                      <a:pt x="3896572" y="1395265"/>
                    </a:cubicBezTo>
                    <a:cubicBezTo>
                      <a:pt x="3890037" y="1405167"/>
                      <a:pt x="3878962" y="1411121"/>
                      <a:pt x="3867097" y="1411111"/>
                    </a:cubicBezTo>
                    <a:lnTo>
                      <a:pt x="3802045" y="1411111"/>
                    </a:lnTo>
                    <a:cubicBezTo>
                      <a:pt x="3745607" y="1411105"/>
                      <a:pt x="3694601" y="1377470"/>
                      <a:pt x="3672364" y="1325597"/>
                    </a:cubicBezTo>
                    <a:lnTo>
                      <a:pt x="3518341" y="966258"/>
                    </a:lnTo>
                    <a:cubicBezTo>
                      <a:pt x="3515096" y="958709"/>
                      <a:pt x="3503736" y="961884"/>
                      <a:pt x="3504865" y="969997"/>
                    </a:cubicBezTo>
                    <a:lnTo>
                      <a:pt x="3567871" y="1411111"/>
                    </a:lnTo>
                    <a:lnTo>
                      <a:pt x="3635252" y="2219607"/>
                    </a:lnTo>
                    <a:cubicBezTo>
                      <a:pt x="3636060" y="2229429"/>
                      <a:pt x="3632722" y="2239141"/>
                      <a:pt x="3626048" y="2246392"/>
                    </a:cubicBezTo>
                    <a:cubicBezTo>
                      <a:pt x="3619374" y="2253643"/>
                      <a:pt x="3609970" y="2257771"/>
                      <a:pt x="3600115" y="2257777"/>
                    </a:cubicBezTo>
                    <a:lnTo>
                      <a:pt x="3546281" y="2257777"/>
                    </a:lnTo>
                    <a:cubicBezTo>
                      <a:pt x="3477300" y="2257786"/>
                      <a:pt x="3418423" y="2207921"/>
                      <a:pt x="3407075" y="2139879"/>
                    </a:cubicBezTo>
                    <a:lnTo>
                      <a:pt x="3292704" y="1452880"/>
                    </a:lnTo>
                    <a:cubicBezTo>
                      <a:pt x="3291364" y="1444977"/>
                      <a:pt x="3280075" y="1444977"/>
                      <a:pt x="3278735" y="1452880"/>
                    </a:cubicBezTo>
                    <a:lnTo>
                      <a:pt x="3164294" y="2139879"/>
                    </a:lnTo>
                    <a:cubicBezTo>
                      <a:pt x="3152942" y="2207947"/>
                      <a:pt x="3094025" y="2257820"/>
                      <a:pt x="3025017" y="2257777"/>
                    </a:cubicBezTo>
                    <a:lnTo>
                      <a:pt x="2971183" y="2257777"/>
                    </a:lnTo>
                    <a:cubicBezTo>
                      <a:pt x="2961328" y="2257771"/>
                      <a:pt x="2951924" y="2253643"/>
                      <a:pt x="2945250" y="2246392"/>
                    </a:cubicBezTo>
                    <a:cubicBezTo>
                      <a:pt x="2938576" y="2239141"/>
                      <a:pt x="2935238" y="2229429"/>
                      <a:pt x="2936046" y="2219607"/>
                    </a:cubicBezTo>
                    <a:lnTo>
                      <a:pt x="3003427" y="1411111"/>
                    </a:lnTo>
                    <a:lnTo>
                      <a:pt x="3066433" y="969997"/>
                    </a:lnTo>
                    <a:close/>
                    <a:moveTo>
                      <a:pt x="4619149" y="0"/>
                    </a:moveTo>
                    <a:cubicBezTo>
                      <a:pt x="4502249" y="0"/>
                      <a:pt x="4407482" y="94766"/>
                      <a:pt x="4407482" y="211666"/>
                    </a:cubicBezTo>
                    <a:lnTo>
                      <a:pt x="4407482" y="282222"/>
                    </a:lnTo>
                    <a:cubicBezTo>
                      <a:pt x="4408004" y="398753"/>
                      <a:pt x="4502617" y="492944"/>
                      <a:pt x="4619149" y="492944"/>
                    </a:cubicBezTo>
                    <a:cubicBezTo>
                      <a:pt x="4735681" y="492944"/>
                      <a:pt x="4830294" y="398753"/>
                      <a:pt x="4830816" y="282222"/>
                    </a:cubicBezTo>
                    <a:lnTo>
                      <a:pt x="4830816" y="211666"/>
                    </a:lnTo>
                    <a:cubicBezTo>
                      <a:pt x="4830816" y="94766"/>
                      <a:pt x="4736049" y="0"/>
                      <a:pt x="4619149" y="0"/>
                    </a:cubicBezTo>
                    <a:close/>
                    <a:moveTo>
                      <a:pt x="4399933" y="969997"/>
                    </a:moveTo>
                    <a:cubicBezTo>
                      <a:pt x="4401132" y="961884"/>
                      <a:pt x="4389702" y="958709"/>
                      <a:pt x="4386527" y="966258"/>
                    </a:cubicBezTo>
                    <a:lnTo>
                      <a:pt x="4232504" y="1325597"/>
                    </a:lnTo>
                    <a:cubicBezTo>
                      <a:pt x="4210248" y="1377518"/>
                      <a:pt x="4159172" y="1411161"/>
                      <a:pt x="4102682" y="1411111"/>
                    </a:cubicBezTo>
                    <a:lnTo>
                      <a:pt x="4037630" y="1411111"/>
                    </a:lnTo>
                    <a:cubicBezTo>
                      <a:pt x="4025766" y="1411121"/>
                      <a:pt x="4014691" y="1405167"/>
                      <a:pt x="4008155" y="1395265"/>
                    </a:cubicBezTo>
                    <a:cubicBezTo>
                      <a:pt x="4001620" y="1385363"/>
                      <a:pt x="4000500" y="1372838"/>
                      <a:pt x="4005174" y="1361934"/>
                    </a:cubicBezTo>
                    <a:lnTo>
                      <a:pt x="4195816" y="917222"/>
                    </a:lnTo>
                    <a:lnTo>
                      <a:pt x="4265948" y="741821"/>
                    </a:lnTo>
                    <a:cubicBezTo>
                      <a:pt x="4308818" y="634683"/>
                      <a:pt x="4412595" y="564437"/>
                      <a:pt x="4527991" y="564444"/>
                    </a:cubicBezTo>
                    <a:lnTo>
                      <a:pt x="4710307" y="564444"/>
                    </a:lnTo>
                    <a:cubicBezTo>
                      <a:pt x="4825703" y="564436"/>
                      <a:pt x="4929480" y="634683"/>
                      <a:pt x="4972350" y="741821"/>
                    </a:cubicBezTo>
                    <a:lnTo>
                      <a:pt x="5042482" y="917222"/>
                    </a:lnTo>
                    <a:lnTo>
                      <a:pt x="5233053" y="1361934"/>
                    </a:lnTo>
                    <a:cubicBezTo>
                      <a:pt x="5237728" y="1372838"/>
                      <a:pt x="5236607" y="1385362"/>
                      <a:pt x="5230072" y="1395265"/>
                    </a:cubicBezTo>
                    <a:cubicBezTo>
                      <a:pt x="5223537" y="1405167"/>
                      <a:pt x="5212462" y="1411121"/>
                      <a:pt x="5200597" y="1411111"/>
                    </a:cubicBezTo>
                    <a:lnTo>
                      <a:pt x="5135545" y="1411111"/>
                    </a:lnTo>
                    <a:cubicBezTo>
                      <a:pt x="5079107" y="1411105"/>
                      <a:pt x="5028101" y="1377470"/>
                      <a:pt x="5005864" y="1325597"/>
                    </a:cubicBezTo>
                    <a:lnTo>
                      <a:pt x="4851841" y="966258"/>
                    </a:lnTo>
                    <a:cubicBezTo>
                      <a:pt x="4848596" y="958709"/>
                      <a:pt x="4837236" y="961884"/>
                      <a:pt x="4838365" y="969997"/>
                    </a:cubicBezTo>
                    <a:lnTo>
                      <a:pt x="4901371" y="1411111"/>
                    </a:lnTo>
                    <a:lnTo>
                      <a:pt x="4968752" y="2219607"/>
                    </a:lnTo>
                    <a:cubicBezTo>
                      <a:pt x="4969560" y="2229429"/>
                      <a:pt x="4966222" y="2239141"/>
                      <a:pt x="4959548" y="2246392"/>
                    </a:cubicBezTo>
                    <a:cubicBezTo>
                      <a:pt x="4952874" y="2253643"/>
                      <a:pt x="4943470" y="2257771"/>
                      <a:pt x="4933615" y="2257777"/>
                    </a:cubicBezTo>
                    <a:lnTo>
                      <a:pt x="4879781" y="2257777"/>
                    </a:lnTo>
                    <a:cubicBezTo>
                      <a:pt x="4810800" y="2257786"/>
                      <a:pt x="4751923" y="2207921"/>
                      <a:pt x="4740575" y="2139879"/>
                    </a:cubicBezTo>
                    <a:lnTo>
                      <a:pt x="4626204" y="1452880"/>
                    </a:lnTo>
                    <a:cubicBezTo>
                      <a:pt x="4624864" y="1444977"/>
                      <a:pt x="4613575" y="1444977"/>
                      <a:pt x="4612235" y="1452880"/>
                    </a:cubicBezTo>
                    <a:lnTo>
                      <a:pt x="4497794" y="2139879"/>
                    </a:lnTo>
                    <a:cubicBezTo>
                      <a:pt x="4486442" y="2207947"/>
                      <a:pt x="4427525" y="2257820"/>
                      <a:pt x="4358517" y="2257777"/>
                    </a:cubicBezTo>
                    <a:lnTo>
                      <a:pt x="4304683" y="2257777"/>
                    </a:lnTo>
                    <a:cubicBezTo>
                      <a:pt x="4294828" y="2257771"/>
                      <a:pt x="4285424" y="2253643"/>
                      <a:pt x="4278750" y="2246392"/>
                    </a:cubicBezTo>
                    <a:cubicBezTo>
                      <a:pt x="4272076" y="2239141"/>
                      <a:pt x="4268738" y="2229429"/>
                      <a:pt x="4269546" y="2219607"/>
                    </a:cubicBezTo>
                    <a:lnTo>
                      <a:pt x="4336927" y="1411111"/>
                    </a:lnTo>
                    <a:lnTo>
                      <a:pt x="4399933" y="969997"/>
                    </a:lnTo>
                    <a:close/>
                  </a:path>
                </a:pathLst>
              </a:custGeom>
              <a:solidFill>
                <a:srgbClr val="191769"/>
              </a:solidFill>
            </p:spPr>
          </p:sp>
        </p:grpSp>
      </p:grpSp>
      <p:sp>
        <p:nvSpPr>
          <p:cNvPr id="13" name="TextBox 13"/>
          <p:cNvSpPr txBox="1"/>
          <p:nvPr/>
        </p:nvSpPr>
        <p:spPr>
          <a:xfrm>
            <a:off x="1262338" y="5086350"/>
            <a:ext cx="7168307" cy="431800"/>
          </a:xfrm>
          <a:prstGeom prst="rect">
            <a:avLst/>
          </a:prstGeom>
        </p:spPr>
        <p:txBody>
          <a:bodyPr lIns="0" tIns="0" rIns="0" bIns="0" rtlCol="0" anchor="t">
            <a:spAutoFit/>
          </a:bodyPr>
          <a:lstStyle/>
          <a:p>
            <a:pPr algn="ctr">
              <a:lnSpc>
                <a:spcPts val="3500"/>
              </a:lnSpc>
            </a:pPr>
            <a:r>
              <a:rPr lang="en-US" sz="2500">
                <a:solidFill>
                  <a:srgbClr val="000000"/>
                </a:solidFill>
                <a:latin typeface="Poppins Light"/>
              </a:rPr>
              <a:t>6 in 10 adults in the US have a chronic disease </a:t>
            </a:r>
          </a:p>
        </p:txBody>
      </p:sp>
      <p:grpSp>
        <p:nvGrpSpPr>
          <p:cNvPr id="14" name="Group 14"/>
          <p:cNvGrpSpPr/>
          <p:nvPr/>
        </p:nvGrpSpPr>
        <p:grpSpPr>
          <a:xfrm>
            <a:off x="2926908" y="6006115"/>
            <a:ext cx="3839167" cy="2661987"/>
            <a:chOff x="0" y="0"/>
            <a:chExt cx="5118890" cy="3549316"/>
          </a:xfrm>
        </p:grpSpPr>
        <p:grpSp>
          <p:nvGrpSpPr>
            <p:cNvPr id="15" name="Group 15"/>
            <p:cNvGrpSpPr>
              <a:grpSpLocks noChangeAspect="1"/>
            </p:cNvGrpSpPr>
            <p:nvPr/>
          </p:nvGrpSpPr>
          <p:grpSpPr>
            <a:xfrm>
              <a:off x="0" y="0"/>
              <a:ext cx="5118890" cy="3549316"/>
              <a:chOff x="0" y="0"/>
              <a:chExt cx="6604000" cy="4579056"/>
            </a:xfrm>
          </p:grpSpPr>
          <p:sp>
            <p:nvSpPr>
              <p:cNvPr id="16" name="Freeform 16"/>
              <p:cNvSpPr/>
              <p:nvPr/>
            </p:nvSpPr>
            <p:spPr>
              <a:xfrm>
                <a:off x="16351" y="0"/>
                <a:ext cx="5237728" cy="2257821"/>
              </a:xfrm>
              <a:custGeom>
                <a:avLst/>
                <a:gdLst/>
                <a:ahLst/>
                <a:cxnLst/>
                <a:rect l="l" t="t" r="r" b="b"/>
                <a:pathLst>
                  <a:path w="5237728" h="2257821">
                    <a:moveTo>
                      <a:pt x="618649" y="0"/>
                    </a:moveTo>
                    <a:lnTo>
                      <a:pt x="618649" y="0"/>
                    </a:lnTo>
                    <a:cubicBezTo>
                      <a:pt x="562511" y="0"/>
                      <a:pt x="508673" y="22301"/>
                      <a:pt x="468978" y="61996"/>
                    </a:cubicBezTo>
                    <a:cubicBezTo>
                      <a:pt x="429283" y="101691"/>
                      <a:pt x="406982" y="155529"/>
                      <a:pt x="406982" y="211667"/>
                    </a:cubicBezTo>
                    <a:lnTo>
                      <a:pt x="406982" y="282222"/>
                    </a:lnTo>
                    <a:cubicBezTo>
                      <a:pt x="407503" y="398753"/>
                      <a:pt x="502117" y="492944"/>
                      <a:pt x="618649" y="492944"/>
                    </a:cubicBezTo>
                    <a:cubicBezTo>
                      <a:pt x="735181" y="492944"/>
                      <a:pt x="829794" y="398753"/>
                      <a:pt x="830316" y="282222"/>
                    </a:cubicBezTo>
                    <a:lnTo>
                      <a:pt x="830316" y="211667"/>
                    </a:lnTo>
                    <a:cubicBezTo>
                      <a:pt x="830316" y="94766"/>
                      <a:pt x="735549" y="0"/>
                      <a:pt x="618649" y="0"/>
                    </a:cubicBezTo>
                    <a:close/>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5"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1"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close/>
                    <a:moveTo>
                      <a:pt x="1952149" y="0"/>
                    </a:moveTo>
                    <a:lnTo>
                      <a:pt x="1952149" y="0"/>
                    </a:lnTo>
                    <a:cubicBezTo>
                      <a:pt x="1896012" y="0"/>
                      <a:pt x="1842173" y="22301"/>
                      <a:pt x="1802478" y="61996"/>
                    </a:cubicBezTo>
                    <a:cubicBezTo>
                      <a:pt x="1762783" y="101691"/>
                      <a:pt x="1740482" y="155529"/>
                      <a:pt x="1740482" y="211667"/>
                    </a:cubicBezTo>
                    <a:lnTo>
                      <a:pt x="1740482" y="282222"/>
                    </a:lnTo>
                    <a:cubicBezTo>
                      <a:pt x="1741003" y="398753"/>
                      <a:pt x="1835617" y="492944"/>
                      <a:pt x="1952149" y="492944"/>
                    </a:cubicBezTo>
                    <a:cubicBezTo>
                      <a:pt x="2068681" y="492944"/>
                      <a:pt x="2163295" y="398753"/>
                      <a:pt x="2163816" y="282222"/>
                    </a:cubicBezTo>
                    <a:lnTo>
                      <a:pt x="2163816" y="211667"/>
                    </a:lnTo>
                    <a:cubicBezTo>
                      <a:pt x="2163816" y="155529"/>
                      <a:pt x="2141515" y="101691"/>
                      <a:pt x="2101820" y="61996"/>
                    </a:cubicBezTo>
                    <a:cubicBezTo>
                      <a:pt x="2062125" y="22301"/>
                      <a:pt x="2008286" y="0"/>
                      <a:pt x="1952149" y="0"/>
                    </a:cubicBezTo>
                    <a:close/>
                    <a:moveTo>
                      <a:pt x="1732933" y="969998"/>
                    </a:moveTo>
                    <a:cubicBezTo>
                      <a:pt x="1734132" y="961884"/>
                      <a:pt x="1722702" y="958709"/>
                      <a:pt x="1719527" y="966258"/>
                    </a:cubicBezTo>
                    <a:lnTo>
                      <a:pt x="1565505" y="1325598"/>
                    </a:lnTo>
                    <a:cubicBezTo>
                      <a:pt x="1543248" y="1377518"/>
                      <a:pt x="1492172" y="1411161"/>
                      <a:pt x="1435682" y="1411111"/>
                    </a:cubicBezTo>
                    <a:lnTo>
                      <a:pt x="1370630" y="1411111"/>
                    </a:lnTo>
                    <a:cubicBezTo>
                      <a:pt x="1358766" y="1411122"/>
                      <a:pt x="1347690" y="1405168"/>
                      <a:pt x="1341155" y="1395265"/>
                    </a:cubicBezTo>
                    <a:cubicBezTo>
                      <a:pt x="1334620" y="1385363"/>
                      <a:pt x="1333500" y="1372839"/>
                      <a:pt x="1338175" y="1361934"/>
                    </a:cubicBezTo>
                    <a:lnTo>
                      <a:pt x="1528816" y="917222"/>
                    </a:lnTo>
                    <a:lnTo>
                      <a:pt x="1598948" y="741821"/>
                    </a:lnTo>
                    <a:cubicBezTo>
                      <a:pt x="1641818" y="634683"/>
                      <a:pt x="1745594" y="564437"/>
                      <a:pt x="1860991" y="564444"/>
                    </a:cubicBezTo>
                    <a:lnTo>
                      <a:pt x="2043307" y="564444"/>
                    </a:lnTo>
                    <a:cubicBezTo>
                      <a:pt x="2158704" y="564437"/>
                      <a:pt x="2262480" y="634683"/>
                      <a:pt x="2305350" y="741821"/>
                    </a:cubicBezTo>
                    <a:lnTo>
                      <a:pt x="2375482" y="917222"/>
                    </a:lnTo>
                    <a:lnTo>
                      <a:pt x="2566053" y="1361934"/>
                    </a:lnTo>
                    <a:cubicBezTo>
                      <a:pt x="2570727" y="1372839"/>
                      <a:pt x="2569607" y="1385363"/>
                      <a:pt x="2563072" y="1395265"/>
                    </a:cubicBezTo>
                    <a:cubicBezTo>
                      <a:pt x="2556537" y="1405168"/>
                      <a:pt x="2545462" y="1411122"/>
                      <a:pt x="2533597" y="1411111"/>
                    </a:cubicBezTo>
                    <a:lnTo>
                      <a:pt x="2468545" y="1411111"/>
                    </a:lnTo>
                    <a:cubicBezTo>
                      <a:pt x="2412107" y="1411105"/>
                      <a:pt x="2361101" y="1377471"/>
                      <a:pt x="2338864" y="1325598"/>
                    </a:cubicBezTo>
                    <a:lnTo>
                      <a:pt x="2184841" y="966258"/>
                    </a:lnTo>
                    <a:cubicBezTo>
                      <a:pt x="2181596" y="958709"/>
                      <a:pt x="2170236" y="961884"/>
                      <a:pt x="2171365" y="969998"/>
                    </a:cubicBezTo>
                    <a:lnTo>
                      <a:pt x="2234371" y="1411111"/>
                    </a:lnTo>
                    <a:lnTo>
                      <a:pt x="2301752" y="2219607"/>
                    </a:lnTo>
                    <a:cubicBezTo>
                      <a:pt x="2302560" y="2229429"/>
                      <a:pt x="2299223" y="2239141"/>
                      <a:pt x="2292548" y="2246392"/>
                    </a:cubicBezTo>
                    <a:cubicBezTo>
                      <a:pt x="2285874" y="2253643"/>
                      <a:pt x="2276470" y="2257771"/>
                      <a:pt x="2266615" y="2257778"/>
                    </a:cubicBezTo>
                    <a:lnTo>
                      <a:pt x="2212781" y="2257778"/>
                    </a:lnTo>
                    <a:cubicBezTo>
                      <a:pt x="2143800" y="2257786"/>
                      <a:pt x="2084923" y="2207921"/>
                      <a:pt x="2073575" y="2139879"/>
                    </a:cubicBezTo>
                    <a:lnTo>
                      <a:pt x="1959205" y="1452880"/>
                    </a:lnTo>
                    <a:cubicBezTo>
                      <a:pt x="1957864" y="1444978"/>
                      <a:pt x="1946575" y="1444978"/>
                      <a:pt x="1945234" y="1452880"/>
                    </a:cubicBezTo>
                    <a:lnTo>
                      <a:pt x="1830793" y="2139879"/>
                    </a:lnTo>
                    <a:cubicBezTo>
                      <a:pt x="1819442" y="2207948"/>
                      <a:pt x="1760525" y="2257821"/>
                      <a:pt x="1691517" y="2257778"/>
                    </a:cubicBezTo>
                    <a:lnTo>
                      <a:pt x="1637683" y="2257778"/>
                    </a:lnTo>
                    <a:cubicBezTo>
                      <a:pt x="1627828" y="2257771"/>
                      <a:pt x="1618424" y="2253643"/>
                      <a:pt x="1611750" y="2246392"/>
                    </a:cubicBezTo>
                    <a:cubicBezTo>
                      <a:pt x="1605075" y="2239141"/>
                      <a:pt x="1601738" y="2229429"/>
                      <a:pt x="1602546" y="2219607"/>
                    </a:cubicBezTo>
                    <a:lnTo>
                      <a:pt x="1669927" y="1411111"/>
                    </a:lnTo>
                    <a:lnTo>
                      <a:pt x="1732933" y="969998"/>
                    </a:lnTo>
                    <a:close/>
                    <a:moveTo>
                      <a:pt x="3285649" y="0"/>
                    </a:moveTo>
                    <a:lnTo>
                      <a:pt x="3285649" y="0"/>
                    </a:lnTo>
                    <a:cubicBezTo>
                      <a:pt x="3229512" y="0"/>
                      <a:pt x="3175673" y="22301"/>
                      <a:pt x="3135978" y="61996"/>
                    </a:cubicBezTo>
                    <a:cubicBezTo>
                      <a:pt x="3096283" y="101691"/>
                      <a:pt x="3073982" y="155529"/>
                      <a:pt x="3073982" y="211667"/>
                    </a:cubicBezTo>
                    <a:lnTo>
                      <a:pt x="3073982" y="282222"/>
                    </a:lnTo>
                    <a:cubicBezTo>
                      <a:pt x="3074503" y="398753"/>
                      <a:pt x="3169117" y="492944"/>
                      <a:pt x="3285649" y="492944"/>
                    </a:cubicBezTo>
                    <a:cubicBezTo>
                      <a:pt x="3402181" y="492944"/>
                      <a:pt x="3496794" y="398753"/>
                      <a:pt x="3497316" y="282222"/>
                    </a:cubicBezTo>
                    <a:lnTo>
                      <a:pt x="3497316" y="211667"/>
                    </a:lnTo>
                    <a:cubicBezTo>
                      <a:pt x="3497316" y="94766"/>
                      <a:pt x="3402549" y="0"/>
                      <a:pt x="3285649" y="0"/>
                    </a:cubicBezTo>
                    <a:close/>
                    <a:moveTo>
                      <a:pt x="3066433" y="969998"/>
                    </a:moveTo>
                    <a:cubicBezTo>
                      <a:pt x="3067632" y="961884"/>
                      <a:pt x="3056202" y="958709"/>
                      <a:pt x="3053027" y="966258"/>
                    </a:cubicBezTo>
                    <a:lnTo>
                      <a:pt x="2899005" y="1325598"/>
                    </a:lnTo>
                    <a:cubicBezTo>
                      <a:pt x="2876748" y="1377518"/>
                      <a:pt x="2825672" y="1411161"/>
                      <a:pt x="2769182" y="1411111"/>
                    </a:cubicBezTo>
                    <a:lnTo>
                      <a:pt x="2704130" y="1411111"/>
                    </a:lnTo>
                    <a:cubicBezTo>
                      <a:pt x="2692266" y="1411122"/>
                      <a:pt x="2681190" y="1405168"/>
                      <a:pt x="2674655" y="1395265"/>
                    </a:cubicBezTo>
                    <a:cubicBezTo>
                      <a:pt x="2668120" y="1385363"/>
                      <a:pt x="2667000" y="1372839"/>
                      <a:pt x="2671675" y="1361934"/>
                    </a:cubicBezTo>
                    <a:lnTo>
                      <a:pt x="2862316" y="917222"/>
                    </a:lnTo>
                    <a:lnTo>
                      <a:pt x="2932448" y="741821"/>
                    </a:lnTo>
                    <a:cubicBezTo>
                      <a:pt x="2975318" y="634683"/>
                      <a:pt x="3079094" y="564437"/>
                      <a:pt x="3194491" y="564444"/>
                    </a:cubicBezTo>
                    <a:lnTo>
                      <a:pt x="3376807" y="564444"/>
                    </a:lnTo>
                    <a:cubicBezTo>
                      <a:pt x="3492203" y="564437"/>
                      <a:pt x="3595980" y="634683"/>
                      <a:pt x="3638850" y="741821"/>
                    </a:cubicBezTo>
                    <a:lnTo>
                      <a:pt x="3708982" y="917222"/>
                    </a:lnTo>
                    <a:lnTo>
                      <a:pt x="3899553" y="1361934"/>
                    </a:lnTo>
                    <a:cubicBezTo>
                      <a:pt x="3904228" y="1372839"/>
                      <a:pt x="3903108" y="1385363"/>
                      <a:pt x="3896572" y="1395265"/>
                    </a:cubicBezTo>
                    <a:cubicBezTo>
                      <a:pt x="3890037" y="1405168"/>
                      <a:pt x="3878962" y="1411122"/>
                      <a:pt x="3867097" y="1411111"/>
                    </a:cubicBezTo>
                    <a:lnTo>
                      <a:pt x="3802045" y="1411111"/>
                    </a:lnTo>
                    <a:cubicBezTo>
                      <a:pt x="3745607" y="1411105"/>
                      <a:pt x="3694601" y="1377471"/>
                      <a:pt x="3672364" y="1325598"/>
                    </a:cubicBezTo>
                    <a:lnTo>
                      <a:pt x="3518341" y="966258"/>
                    </a:lnTo>
                    <a:cubicBezTo>
                      <a:pt x="3515096" y="958709"/>
                      <a:pt x="3503736" y="961884"/>
                      <a:pt x="3504865" y="969998"/>
                    </a:cubicBezTo>
                    <a:lnTo>
                      <a:pt x="3567871" y="1411111"/>
                    </a:lnTo>
                    <a:lnTo>
                      <a:pt x="3635252" y="2219607"/>
                    </a:lnTo>
                    <a:cubicBezTo>
                      <a:pt x="3636060" y="2229429"/>
                      <a:pt x="3632722" y="2239141"/>
                      <a:pt x="3626048" y="2246392"/>
                    </a:cubicBezTo>
                    <a:cubicBezTo>
                      <a:pt x="3619374" y="2253643"/>
                      <a:pt x="3609970" y="2257771"/>
                      <a:pt x="3600115" y="2257778"/>
                    </a:cubicBezTo>
                    <a:lnTo>
                      <a:pt x="3546281" y="2257778"/>
                    </a:lnTo>
                    <a:cubicBezTo>
                      <a:pt x="3477300" y="2257786"/>
                      <a:pt x="3418423" y="2207921"/>
                      <a:pt x="3407075" y="2139879"/>
                    </a:cubicBezTo>
                    <a:lnTo>
                      <a:pt x="3292704" y="1452880"/>
                    </a:lnTo>
                    <a:cubicBezTo>
                      <a:pt x="3291364" y="1444978"/>
                      <a:pt x="3280075" y="1444978"/>
                      <a:pt x="3278735" y="1452880"/>
                    </a:cubicBezTo>
                    <a:lnTo>
                      <a:pt x="3164293" y="2139879"/>
                    </a:lnTo>
                    <a:cubicBezTo>
                      <a:pt x="3152942" y="2207948"/>
                      <a:pt x="3094025" y="2257821"/>
                      <a:pt x="3025017" y="2257778"/>
                    </a:cubicBezTo>
                    <a:lnTo>
                      <a:pt x="2971183" y="2257778"/>
                    </a:lnTo>
                    <a:cubicBezTo>
                      <a:pt x="2961328" y="2257771"/>
                      <a:pt x="2951924" y="2253643"/>
                      <a:pt x="2945250" y="2246392"/>
                    </a:cubicBezTo>
                    <a:cubicBezTo>
                      <a:pt x="2938575" y="2239141"/>
                      <a:pt x="2935238" y="2229429"/>
                      <a:pt x="2936046" y="2219607"/>
                    </a:cubicBezTo>
                    <a:lnTo>
                      <a:pt x="3003427" y="1411111"/>
                    </a:lnTo>
                    <a:lnTo>
                      <a:pt x="3066433" y="969998"/>
                    </a:lnTo>
                    <a:close/>
                    <a:moveTo>
                      <a:pt x="4619149" y="0"/>
                    </a:moveTo>
                    <a:cubicBezTo>
                      <a:pt x="4502249" y="0"/>
                      <a:pt x="4407482" y="94766"/>
                      <a:pt x="4407482" y="211667"/>
                    </a:cubicBezTo>
                    <a:lnTo>
                      <a:pt x="4407482" y="282222"/>
                    </a:lnTo>
                    <a:cubicBezTo>
                      <a:pt x="4408004" y="398753"/>
                      <a:pt x="4502617" y="492944"/>
                      <a:pt x="4619149" y="492944"/>
                    </a:cubicBezTo>
                    <a:cubicBezTo>
                      <a:pt x="4735681" y="492944"/>
                      <a:pt x="4830294" y="398753"/>
                      <a:pt x="4830816" y="282222"/>
                    </a:cubicBezTo>
                    <a:lnTo>
                      <a:pt x="4830816" y="211667"/>
                    </a:lnTo>
                    <a:cubicBezTo>
                      <a:pt x="4830816" y="94766"/>
                      <a:pt x="4736049" y="0"/>
                      <a:pt x="4619149" y="0"/>
                    </a:cubicBezTo>
                    <a:close/>
                    <a:moveTo>
                      <a:pt x="4399933" y="969998"/>
                    </a:moveTo>
                    <a:cubicBezTo>
                      <a:pt x="4401132" y="961884"/>
                      <a:pt x="4389702" y="958709"/>
                      <a:pt x="4386527" y="966258"/>
                    </a:cubicBezTo>
                    <a:lnTo>
                      <a:pt x="4232504" y="1325598"/>
                    </a:lnTo>
                    <a:cubicBezTo>
                      <a:pt x="4210248" y="1377518"/>
                      <a:pt x="4159172" y="1411161"/>
                      <a:pt x="4102682" y="1411111"/>
                    </a:cubicBezTo>
                    <a:lnTo>
                      <a:pt x="4037630" y="1411111"/>
                    </a:lnTo>
                    <a:cubicBezTo>
                      <a:pt x="4025766" y="1411122"/>
                      <a:pt x="4014691" y="1405168"/>
                      <a:pt x="4008155" y="1395265"/>
                    </a:cubicBezTo>
                    <a:cubicBezTo>
                      <a:pt x="4001620" y="1385363"/>
                      <a:pt x="4000500" y="1372839"/>
                      <a:pt x="4005174" y="1361934"/>
                    </a:cubicBezTo>
                    <a:lnTo>
                      <a:pt x="4195816" y="917222"/>
                    </a:lnTo>
                    <a:lnTo>
                      <a:pt x="4265948" y="741821"/>
                    </a:lnTo>
                    <a:cubicBezTo>
                      <a:pt x="4308818" y="634683"/>
                      <a:pt x="4412595" y="564437"/>
                      <a:pt x="4527991" y="564444"/>
                    </a:cubicBezTo>
                    <a:lnTo>
                      <a:pt x="4710307" y="564444"/>
                    </a:lnTo>
                    <a:cubicBezTo>
                      <a:pt x="4825703" y="564437"/>
                      <a:pt x="4929480" y="634683"/>
                      <a:pt x="4972350" y="741821"/>
                    </a:cubicBezTo>
                    <a:lnTo>
                      <a:pt x="5042482" y="917222"/>
                    </a:lnTo>
                    <a:lnTo>
                      <a:pt x="5233053" y="1361934"/>
                    </a:lnTo>
                    <a:cubicBezTo>
                      <a:pt x="5237728" y="1372839"/>
                      <a:pt x="5236608" y="1385363"/>
                      <a:pt x="5230072" y="1395265"/>
                    </a:cubicBezTo>
                    <a:cubicBezTo>
                      <a:pt x="5223537" y="1405168"/>
                      <a:pt x="5212462" y="1411122"/>
                      <a:pt x="5200597" y="1411111"/>
                    </a:cubicBezTo>
                    <a:lnTo>
                      <a:pt x="5135545" y="1411111"/>
                    </a:lnTo>
                    <a:cubicBezTo>
                      <a:pt x="5079107" y="1411105"/>
                      <a:pt x="5028101" y="1377471"/>
                      <a:pt x="5005864" y="1325598"/>
                    </a:cubicBezTo>
                    <a:lnTo>
                      <a:pt x="4851841" y="966258"/>
                    </a:lnTo>
                    <a:cubicBezTo>
                      <a:pt x="4848596" y="958709"/>
                      <a:pt x="4837236" y="961884"/>
                      <a:pt x="4838365" y="969998"/>
                    </a:cubicBezTo>
                    <a:lnTo>
                      <a:pt x="4901371" y="1411111"/>
                    </a:lnTo>
                    <a:lnTo>
                      <a:pt x="4968752" y="2219607"/>
                    </a:lnTo>
                    <a:cubicBezTo>
                      <a:pt x="4969560" y="2229429"/>
                      <a:pt x="4966222" y="2239141"/>
                      <a:pt x="4959548" y="2246392"/>
                    </a:cubicBezTo>
                    <a:cubicBezTo>
                      <a:pt x="4952874" y="2253643"/>
                      <a:pt x="4943470" y="2257771"/>
                      <a:pt x="4933615" y="2257778"/>
                    </a:cubicBezTo>
                    <a:lnTo>
                      <a:pt x="4879781" y="2257778"/>
                    </a:lnTo>
                    <a:cubicBezTo>
                      <a:pt x="4810800" y="2257786"/>
                      <a:pt x="4751923" y="2207921"/>
                      <a:pt x="4740575" y="2139879"/>
                    </a:cubicBezTo>
                    <a:lnTo>
                      <a:pt x="4626204" y="1452880"/>
                    </a:lnTo>
                    <a:cubicBezTo>
                      <a:pt x="4624864" y="1444978"/>
                      <a:pt x="4613575" y="1444978"/>
                      <a:pt x="4612235" y="1452880"/>
                    </a:cubicBezTo>
                    <a:lnTo>
                      <a:pt x="4497794" y="2139879"/>
                    </a:lnTo>
                    <a:cubicBezTo>
                      <a:pt x="4486442" y="2207948"/>
                      <a:pt x="4427525" y="2257821"/>
                      <a:pt x="4358517" y="2257778"/>
                    </a:cubicBezTo>
                    <a:lnTo>
                      <a:pt x="4304683" y="2257778"/>
                    </a:lnTo>
                    <a:cubicBezTo>
                      <a:pt x="4294828" y="2257771"/>
                      <a:pt x="4285424" y="2253643"/>
                      <a:pt x="4278750" y="2246392"/>
                    </a:cubicBezTo>
                    <a:cubicBezTo>
                      <a:pt x="4272076" y="2239141"/>
                      <a:pt x="4268738" y="2229429"/>
                      <a:pt x="4269546" y="2219607"/>
                    </a:cubicBezTo>
                    <a:lnTo>
                      <a:pt x="4336927" y="1411111"/>
                    </a:lnTo>
                    <a:lnTo>
                      <a:pt x="4399933" y="969998"/>
                    </a:lnTo>
                    <a:close/>
                  </a:path>
                </a:pathLst>
              </a:custGeom>
              <a:solidFill>
                <a:srgbClr val="FAA41D"/>
              </a:solidFill>
            </p:spPr>
          </p:sp>
          <p:sp>
            <p:nvSpPr>
              <p:cNvPr id="17" name="Freeform 17"/>
              <p:cNvSpPr/>
              <p:nvPr/>
            </p:nvSpPr>
            <p:spPr>
              <a:xfrm>
                <a:off x="16351" y="0"/>
                <a:ext cx="6571228" cy="4579098"/>
              </a:xfrm>
              <a:custGeom>
                <a:avLst/>
                <a:gdLst/>
                <a:ahLst/>
                <a:cxnLst/>
                <a:rect l="l" t="t" r="r" b="b"/>
                <a:pathLst>
                  <a:path w="6571228" h="4579098">
                    <a:moveTo>
                      <a:pt x="5952649" y="0"/>
                    </a:moveTo>
                    <a:cubicBezTo>
                      <a:pt x="5835749" y="0"/>
                      <a:pt x="5740982" y="94766"/>
                      <a:pt x="5740982" y="211667"/>
                    </a:cubicBezTo>
                    <a:lnTo>
                      <a:pt x="5740982" y="282222"/>
                    </a:lnTo>
                    <a:cubicBezTo>
                      <a:pt x="5741504" y="398753"/>
                      <a:pt x="5836117" y="492944"/>
                      <a:pt x="5952649" y="492944"/>
                    </a:cubicBezTo>
                    <a:cubicBezTo>
                      <a:pt x="6069181" y="492944"/>
                      <a:pt x="6163794" y="398753"/>
                      <a:pt x="6164316" y="282222"/>
                    </a:cubicBezTo>
                    <a:lnTo>
                      <a:pt x="6164316" y="211667"/>
                    </a:lnTo>
                    <a:cubicBezTo>
                      <a:pt x="6164316" y="94766"/>
                      <a:pt x="6069549" y="0"/>
                      <a:pt x="5952649" y="0"/>
                    </a:cubicBezTo>
                    <a:close/>
                    <a:moveTo>
                      <a:pt x="5733433" y="969998"/>
                    </a:moveTo>
                    <a:cubicBezTo>
                      <a:pt x="5734632" y="961884"/>
                      <a:pt x="5723202" y="958709"/>
                      <a:pt x="5720027" y="966258"/>
                    </a:cubicBezTo>
                    <a:lnTo>
                      <a:pt x="5566004" y="1325598"/>
                    </a:lnTo>
                    <a:cubicBezTo>
                      <a:pt x="5543748" y="1377518"/>
                      <a:pt x="5492672" y="1411161"/>
                      <a:pt x="5436182" y="1411111"/>
                    </a:cubicBezTo>
                    <a:lnTo>
                      <a:pt x="5371130" y="1411111"/>
                    </a:lnTo>
                    <a:cubicBezTo>
                      <a:pt x="5359266" y="1411122"/>
                      <a:pt x="5348191" y="1405168"/>
                      <a:pt x="5341655" y="1395265"/>
                    </a:cubicBezTo>
                    <a:cubicBezTo>
                      <a:pt x="5335120" y="1385363"/>
                      <a:pt x="5334000" y="1372839"/>
                      <a:pt x="5338674" y="1361934"/>
                    </a:cubicBezTo>
                    <a:lnTo>
                      <a:pt x="5529316" y="917222"/>
                    </a:lnTo>
                    <a:lnTo>
                      <a:pt x="5599448" y="741821"/>
                    </a:lnTo>
                    <a:cubicBezTo>
                      <a:pt x="5642318" y="634683"/>
                      <a:pt x="5746095" y="564437"/>
                      <a:pt x="5861491" y="564444"/>
                    </a:cubicBezTo>
                    <a:lnTo>
                      <a:pt x="6043807" y="564444"/>
                    </a:lnTo>
                    <a:cubicBezTo>
                      <a:pt x="6159203" y="564437"/>
                      <a:pt x="6262980" y="634683"/>
                      <a:pt x="6305850" y="741821"/>
                    </a:cubicBezTo>
                    <a:lnTo>
                      <a:pt x="6375982" y="917222"/>
                    </a:lnTo>
                    <a:lnTo>
                      <a:pt x="6566553" y="1361934"/>
                    </a:lnTo>
                    <a:cubicBezTo>
                      <a:pt x="6571228" y="1372839"/>
                      <a:pt x="6570107" y="1385363"/>
                      <a:pt x="6563572" y="1395265"/>
                    </a:cubicBezTo>
                    <a:cubicBezTo>
                      <a:pt x="6557037" y="1405168"/>
                      <a:pt x="6545962" y="1411122"/>
                      <a:pt x="6534097" y="1411111"/>
                    </a:cubicBezTo>
                    <a:lnTo>
                      <a:pt x="6469045" y="1411111"/>
                    </a:lnTo>
                    <a:cubicBezTo>
                      <a:pt x="6412607" y="1411105"/>
                      <a:pt x="6361601" y="1377471"/>
                      <a:pt x="6339364" y="1325598"/>
                    </a:cubicBezTo>
                    <a:lnTo>
                      <a:pt x="6185341" y="966258"/>
                    </a:lnTo>
                    <a:cubicBezTo>
                      <a:pt x="6182096" y="958709"/>
                      <a:pt x="6170736" y="961884"/>
                      <a:pt x="6171865" y="969998"/>
                    </a:cubicBezTo>
                    <a:lnTo>
                      <a:pt x="6234871" y="1411111"/>
                    </a:lnTo>
                    <a:lnTo>
                      <a:pt x="6302252" y="2219607"/>
                    </a:lnTo>
                    <a:cubicBezTo>
                      <a:pt x="6303060" y="2229429"/>
                      <a:pt x="6299722" y="2239141"/>
                      <a:pt x="6293048" y="2246392"/>
                    </a:cubicBezTo>
                    <a:cubicBezTo>
                      <a:pt x="6286374" y="2253643"/>
                      <a:pt x="6276970" y="2257771"/>
                      <a:pt x="6267115" y="2257778"/>
                    </a:cubicBezTo>
                    <a:lnTo>
                      <a:pt x="6213281" y="2257778"/>
                    </a:lnTo>
                    <a:cubicBezTo>
                      <a:pt x="6144300" y="2257786"/>
                      <a:pt x="6085423" y="2207921"/>
                      <a:pt x="6074075" y="2139879"/>
                    </a:cubicBezTo>
                    <a:lnTo>
                      <a:pt x="5959704" y="1452880"/>
                    </a:lnTo>
                    <a:cubicBezTo>
                      <a:pt x="5958364" y="1444978"/>
                      <a:pt x="5947075" y="1444978"/>
                      <a:pt x="5945735" y="1452880"/>
                    </a:cubicBezTo>
                    <a:lnTo>
                      <a:pt x="5831294" y="2139879"/>
                    </a:lnTo>
                    <a:cubicBezTo>
                      <a:pt x="5819942" y="2207948"/>
                      <a:pt x="5761025" y="2257821"/>
                      <a:pt x="5692017" y="2257778"/>
                    </a:cubicBezTo>
                    <a:lnTo>
                      <a:pt x="5638183" y="2257778"/>
                    </a:lnTo>
                    <a:cubicBezTo>
                      <a:pt x="5628328" y="2257771"/>
                      <a:pt x="5618924" y="2253643"/>
                      <a:pt x="5612250" y="2246392"/>
                    </a:cubicBezTo>
                    <a:cubicBezTo>
                      <a:pt x="5605576" y="2239141"/>
                      <a:pt x="5602238" y="2229429"/>
                      <a:pt x="5603046" y="2219607"/>
                    </a:cubicBezTo>
                    <a:lnTo>
                      <a:pt x="5670427" y="1411111"/>
                    </a:lnTo>
                    <a:lnTo>
                      <a:pt x="5733433" y="969998"/>
                    </a:lnTo>
                    <a:close/>
                    <a:moveTo>
                      <a:pt x="618649" y="2321278"/>
                    </a:moveTo>
                    <a:cubicBezTo>
                      <a:pt x="562511" y="2321278"/>
                      <a:pt x="508673" y="2343578"/>
                      <a:pt x="468978" y="2383274"/>
                    </a:cubicBezTo>
                    <a:cubicBezTo>
                      <a:pt x="429283" y="2422969"/>
                      <a:pt x="406982" y="2476807"/>
                      <a:pt x="406982" y="2532944"/>
                    </a:cubicBezTo>
                    <a:lnTo>
                      <a:pt x="406982" y="2603500"/>
                    </a:lnTo>
                    <a:cubicBezTo>
                      <a:pt x="407503" y="2720031"/>
                      <a:pt x="502117" y="2814222"/>
                      <a:pt x="618649" y="2814222"/>
                    </a:cubicBezTo>
                    <a:cubicBezTo>
                      <a:pt x="735181" y="2814222"/>
                      <a:pt x="829794" y="2720031"/>
                      <a:pt x="830316" y="2603500"/>
                    </a:cubicBezTo>
                    <a:lnTo>
                      <a:pt x="830316" y="2532944"/>
                    </a:lnTo>
                    <a:cubicBezTo>
                      <a:pt x="830316" y="2476807"/>
                      <a:pt x="808015" y="2422969"/>
                      <a:pt x="768320" y="2383274"/>
                    </a:cubicBezTo>
                    <a:cubicBezTo>
                      <a:pt x="728625" y="2343578"/>
                      <a:pt x="674787" y="2321278"/>
                      <a:pt x="618649" y="2321278"/>
                    </a:cubicBezTo>
                    <a:close/>
                    <a:moveTo>
                      <a:pt x="399433" y="3291275"/>
                    </a:moveTo>
                    <a:cubicBezTo>
                      <a:pt x="400632" y="3283162"/>
                      <a:pt x="389202" y="3279987"/>
                      <a:pt x="386027" y="3287536"/>
                    </a:cubicBezTo>
                    <a:lnTo>
                      <a:pt x="232005" y="3646875"/>
                    </a:lnTo>
                    <a:cubicBezTo>
                      <a:pt x="209748" y="3698796"/>
                      <a:pt x="158672" y="3732439"/>
                      <a:pt x="102182" y="3732389"/>
                    </a:cubicBezTo>
                    <a:lnTo>
                      <a:pt x="37130" y="3732389"/>
                    </a:lnTo>
                    <a:cubicBezTo>
                      <a:pt x="25266" y="3732399"/>
                      <a:pt x="14190" y="3726445"/>
                      <a:pt x="7655" y="3716543"/>
                    </a:cubicBezTo>
                    <a:cubicBezTo>
                      <a:pt x="1120" y="3706641"/>
                      <a:pt x="0" y="3694116"/>
                      <a:pt x="4675" y="3683212"/>
                    </a:cubicBezTo>
                    <a:lnTo>
                      <a:pt x="195316" y="3238500"/>
                    </a:lnTo>
                    <a:lnTo>
                      <a:pt x="265448" y="3063099"/>
                    </a:lnTo>
                    <a:cubicBezTo>
                      <a:pt x="308318" y="2955961"/>
                      <a:pt x="412095" y="2885715"/>
                      <a:pt x="527491" y="2885722"/>
                    </a:cubicBezTo>
                    <a:lnTo>
                      <a:pt x="709807" y="2885722"/>
                    </a:lnTo>
                    <a:cubicBezTo>
                      <a:pt x="825203" y="2885715"/>
                      <a:pt x="928980" y="2955961"/>
                      <a:pt x="971850" y="3063099"/>
                    </a:cubicBezTo>
                    <a:lnTo>
                      <a:pt x="1041982" y="3238500"/>
                    </a:lnTo>
                    <a:lnTo>
                      <a:pt x="1232553" y="3683212"/>
                    </a:lnTo>
                    <a:cubicBezTo>
                      <a:pt x="1237228" y="3694116"/>
                      <a:pt x="1236108" y="3706641"/>
                      <a:pt x="1229572" y="3716543"/>
                    </a:cubicBezTo>
                    <a:cubicBezTo>
                      <a:pt x="1223037" y="3726445"/>
                      <a:pt x="1211962" y="3732399"/>
                      <a:pt x="1200097" y="3732389"/>
                    </a:cubicBezTo>
                    <a:lnTo>
                      <a:pt x="1135045" y="3732389"/>
                    </a:lnTo>
                    <a:cubicBezTo>
                      <a:pt x="1078607" y="3732383"/>
                      <a:pt x="1027601" y="3698749"/>
                      <a:pt x="1005364" y="3646875"/>
                    </a:cubicBezTo>
                    <a:lnTo>
                      <a:pt x="851341" y="3287536"/>
                    </a:lnTo>
                    <a:cubicBezTo>
                      <a:pt x="848096" y="3279987"/>
                      <a:pt x="836736" y="3283162"/>
                      <a:pt x="837865" y="3291275"/>
                    </a:cubicBezTo>
                    <a:lnTo>
                      <a:pt x="900871" y="3732389"/>
                    </a:lnTo>
                    <a:lnTo>
                      <a:pt x="968252" y="4540885"/>
                    </a:lnTo>
                    <a:cubicBezTo>
                      <a:pt x="969060" y="4550707"/>
                      <a:pt x="965723" y="4560419"/>
                      <a:pt x="959048" y="4567670"/>
                    </a:cubicBezTo>
                    <a:cubicBezTo>
                      <a:pt x="952374" y="4574921"/>
                      <a:pt x="942970" y="4579049"/>
                      <a:pt x="933115" y="4579055"/>
                    </a:cubicBezTo>
                    <a:lnTo>
                      <a:pt x="879281" y="4579055"/>
                    </a:lnTo>
                    <a:cubicBezTo>
                      <a:pt x="810300" y="4579064"/>
                      <a:pt x="751423" y="4529199"/>
                      <a:pt x="740075" y="4461157"/>
                    </a:cubicBezTo>
                    <a:lnTo>
                      <a:pt x="625705" y="3774158"/>
                    </a:lnTo>
                    <a:cubicBezTo>
                      <a:pt x="624364" y="3766255"/>
                      <a:pt x="613075" y="3766255"/>
                      <a:pt x="611735" y="3774158"/>
                    </a:cubicBezTo>
                    <a:lnTo>
                      <a:pt x="497293" y="4461157"/>
                    </a:lnTo>
                    <a:cubicBezTo>
                      <a:pt x="485941" y="4529225"/>
                      <a:pt x="427025" y="4579098"/>
                      <a:pt x="358017" y="4579055"/>
                    </a:cubicBezTo>
                    <a:lnTo>
                      <a:pt x="304183" y="4579055"/>
                    </a:lnTo>
                    <a:cubicBezTo>
                      <a:pt x="294328" y="4579049"/>
                      <a:pt x="284924" y="4574921"/>
                      <a:pt x="278250" y="4567670"/>
                    </a:cubicBezTo>
                    <a:cubicBezTo>
                      <a:pt x="271575" y="4560419"/>
                      <a:pt x="268238" y="4550707"/>
                      <a:pt x="269046" y="4540885"/>
                    </a:cubicBezTo>
                    <a:lnTo>
                      <a:pt x="336427" y="3732389"/>
                    </a:lnTo>
                    <a:lnTo>
                      <a:pt x="399433" y="3291275"/>
                    </a:lnTo>
                    <a:close/>
                    <a:moveTo>
                      <a:pt x="1952149" y="2321278"/>
                    </a:moveTo>
                    <a:cubicBezTo>
                      <a:pt x="1896012" y="2321278"/>
                      <a:pt x="1842173" y="2343578"/>
                      <a:pt x="1802478" y="2383273"/>
                    </a:cubicBezTo>
                    <a:cubicBezTo>
                      <a:pt x="1762783" y="2422969"/>
                      <a:pt x="1740482" y="2476807"/>
                      <a:pt x="1740482" y="2532944"/>
                    </a:cubicBezTo>
                    <a:lnTo>
                      <a:pt x="1740482" y="2603500"/>
                    </a:lnTo>
                    <a:cubicBezTo>
                      <a:pt x="1741003" y="2720031"/>
                      <a:pt x="1835617" y="2814222"/>
                      <a:pt x="1952149" y="2814222"/>
                    </a:cubicBezTo>
                    <a:cubicBezTo>
                      <a:pt x="2068681" y="2814222"/>
                      <a:pt x="2163295" y="2720031"/>
                      <a:pt x="2163816" y="2603500"/>
                    </a:cubicBezTo>
                    <a:lnTo>
                      <a:pt x="2163816" y="2532944"/>
                    </a:lnTo>
                    <a:cubicBezTo>
                      <a:pt x="2163816" y="2476807"/>
                      <a:pt x="2141515" y="2422969"/>
                      <a:pt x="2101820" y="2383273"/>
                    </a:cubicBezTo>
                    <a:cubicBezTo>
                      <a:pt x="2062125" y="2343578"/>
                      <a:pt x="2008286" y="2321278"/>
                      <a:pt x="1952149" y="2321278"/>
                    </a:cubicBezTo>
                    <a:close/>
                    <a:moveTo>
                      <a:pt x="1732933" y="3291275"/>
                    </a:moveTo>
                    <a:cubicBezTo>
                      <a:pt x="1734132" y="3283162"/>
                      <a:pt x="1722702" y="3279987"/>
                      <a:pt x="1719527" y="3287536"/>
                    </a:cubicBezTo>
                    <a:lnTo>
                      <a:pt x="1565505" y="3646875"/>
                    </a:lnTo>
                    <a:cubicBezTo>
                      <a:pt x="1543248" y="3698796"/>
                      <a:pt x="1492172" y="3732439"/>
                      <a:pt x="1435682" y="3732389"/>
                    </a:cubicBezTo>
                    <a:lnTo>
                      <a:pt x="1370630" y="3732389"/>
                    </a:lnTo>
                    <a:cubicBezTo>
                      <a:pt x="1358766" y="3732399"/>
                      <a:pt x="1347690" y="3726445"/>
                      <a:pt x="1341155" y="3716543"/>
                    </a:cubicBezTo>
                    <a:cubicBezTo>
                      <a:pt x="1334620" y="3706641"/>
                      <a:pt x="1333500" y="3694116"/>
                      <a:pt x="1338175" y="3683212"/>
                    </a:cubicBezTo>
                    <a:lnTo>
                      <a:pt x="1528816" y="3238500"/>
                    </a:lnTo>
                    <a:lnTo>
                      <a:pt x="1598948" y="3063099"/>
                    </a:lnTo>
                    <a:cubicBezTo>
                      <a:pt x="1641818" y="2955961"/>
                      <a:pt x="1745595" y="2885715"/>
                      <a:pt x="1860991" y="2885722"/>
                    </a:cubicBezTo>
                    <a:lnTo>
                      <a:pt x="2043307" y="2885722"/>
                    </a:lnTo>
                    <a:cubicBezTo>
                      <a:pt x="2158703" y="2885715"/>
                      <a:pt x="2262480" y="2955961"/>
                      <a:pt x="2305350" y="3063099"/>
                    </a:cubicBezTo>
                    <a:lnTo>
                      <a:pt x="2375482" y="3238500"/>
                    </a:lnTo>
                    <a:lnTo>
                      <a:pt x="2566053" y="3683212"/>
                    </a:lnTo>
                    <a:cubicBezTo>
                      <a:pt x="2570727" y="3694116"/>
                      <a:pt x="2569607" y="3706640"/>
                      <a:pt x="2563072" y="3716543"/>
                    </a:cubicBezTo>
                    <a:cubicBezTo>
                      <a:pt x="2556537" y="3726445"/>
                      <a:pt x="2545462" y="3732399"/>
                      <a:pt x="2533597" y="3732389"/>
                    </a:cubicBezTo>
                    <a:lnTo>
                      <a:pt x="2468545" y="3732389"/>
                    </a:lnTo>
                    <a:cubicBezTo>
                      <a:pt x="2412107" y="3732383"/>
                      <a:pt x="2361101" y="3698749"/>
                      <a:pt x="2338864" y="3646875"/>
                    </a:cubicBezTo>
                    <a:lnTo>
                      <a:pt x="2184841" y="3287536"/>
                    </a:lnTo>
                    <a:cubicBezTo>
                      <a:pt x="2181596" y="3279987"/>
                      <a:pt x="2170236" y="3283162"/>
                      <a:pt x="2171365" y="3291275"/>
                    </a:cubicBezTo>
                    <a:lnTo>
                      <a:pt x="2234371" y="3732389"/>
                    </a:lnTo>
                    <a:lnTo>
                      <a:pt x="2301752" y="4540885"/>
                    </a:lnTo>
                    <a:cubicBezTo>
                      <a:pt x="2302560" y="4550707"/>
                      <a:pt x="2299223" y="4560419"/>
                      <a:pt x="2292548" y="4567670"/>
                    </a:cubicBezTo>
                    <a:cubicBezTo>
                      <a:pt x="2285874" y="4574921"/>
                      <a:pt x="2276470" y="4579049"/>
                      <a:pt x="2266615" y="4579055"/>
                    </a:cubicBezTo>
                    <a:lnTo>
                      <a:pt x="2212781" y="4579055"/>
                    </a:lnTo>
                    <a:cubicBezTo>
                      <a:pt x="2143800" y="4579064"/>
                      <a:pt x="2084923" y="4529199"/>
                      <a:pt x="2073575" y="4461157"/>
                    </a:cubicBezTo>
                    <a:lnTo>
                      <a:pt x="1959205" y="3774158"/>
                    </a:lnTo>
                    <a:cubicBezTo>
                      <a:pt x="1957864" y="3766255"/>
                      <a:pt x="1946575" y="3766255"/>
                      <a:pt x="1945234" y="3774158"/>
                    </a:cubicBezTo>
                    <a:lnTo>
                      <a:pt x="1830793" y="4461157"/>
                    </a:lnTo>
                    <a:cubicBezTo>
                      <a:pt x="1819442" y="4529225"/>
                      <a:pt x="1760525" y="4579098"/>
                      <a:pt x="1691517" y="4579055"/>
                    </a:cubicBezTo>
                    <a:lnTo>
                      <a:pt x="1637683" y="4579055"/>
                    </a:lnTo>
                    <a:cubicBezTo>
                      <a:pt x="1627828" y="4579049"/>
                      <a:pt x="1618424" y="4574921"/>
                      <a:pt x="1611750" y="4567670"/>
                    </a:cubicBezTo>
                    <a:cubicBezTo>
                      <a:pt x="1605075" y="4560419"/>
                      <a:pt x="1601738" y="4550707"/>
                      <a:pt x="1602546" y="4540885"/>
                    </a:cubicBezTo>
                    <a:lnTo>
                      <a:pt x="1669927" y="3732389"/>
                    </a:lnTo>
                    <a:lnTo>
                      <a:pt x="1732933" y="3291275"/>
                    </a:lnTo>
                    <a:close/>
                    <a:moveTo>
                      <a:pt x="3285649" y="2321278"/>
                    </a:moveTo>
                    <a:cubicBezTo>
                      <a:pt x="3229512" y="2321278"/>
                      <a:pt x="3175673" y="2343578"/>
                      <a:pt x="3135978" y="2383273"/>
                    </a:cubicBezTo>
                    <a:cubicBezTo>
                      <a:pt x="3096283" y="2422969"/>
                      <a:pt x="3073982" y="2476807"/>
                      <a:pt x="3073982" y="2532944"/>
                    </a:cubicBezTo>
                    <a:lnTo>
                      <a:pt x="3073982" y="2603500"/>
                    </a:lnTo>
                    <a:cubicBezTo>
                      <a:pt x="3074503" y="2720031"/>
                      <a:pt x="3169117" y="2814222"/>
                      <a:pt x="3285649" y="2814222"/>
                    </a:cubicBezTo>
                    <a:cubicBezTo>
                      <a:pt x="3402181" y="2814222"/>
                      <a:pt x="3496794" y="2720031"/>
                      <a:pt x="3497316" y="2603500"/>
                    </a:cubicBezTo>
                    <a:lnTo>
                      <a:pt x="3497316" y="2532944"/>
                    </a:lnTo>
                    <a:cubicBezTo>
                      <a:pt x="3497316" y="2416044"/>
                      <a:pt x="3402549" y="2321278"/>
                      <a:pt x="3285649" y="2321278"/>
                    </a:cubicBezTo>
                    <a:close/>
                    <a:moveTo>
                      <a:pt x="3066433" y="3291275"/>
                    </a:moveTo>
                    <a:cubicBezTo>
                      <a:pt x="3067632" y="3283162"/>
                      <a:pt x="3056202" y="3279987"/>
                      <a:pt x="3053027" y="3287536"/>
                    </a:cubicBezTo>
                    <a:lnTo>
                      <a:pt x="2899005" y="3646875"/>
                    </a:lnTo>
                    <a:cubicBezTo>
                      <a:pt x="2876748" y="3698796"/>
                      <a:pt x="2825672" y="3732439"/>
                      <a:pt x="2769182" y="3732389"/>
                    </a:cubicBezTo>
                    <a:lnTo>
                      <a:pt x="2704130" y="3732389"/>
                    </a:lnTo>
                    <a:cubicBezTo>
                      <a:pt x="2692266" y="3732399"/>
                      <a:pt x="2681190" y="3726445"/>
                      <a:pt x="2674655" y="3716543"/>
                    </a:cubicBezTo>
                    <a:cubicBezTo>
                      <a:pt x="2668120" y="3706640"/>
                      <a:pt x="2667000" y="3694116"/>
                      <a:pt x="2671675" y="3683212"/>
                    </a:cubicBezTo>
                    <a:lnTo>
                      <a:pt x="2862316" y="3238500"/>
                    </a:lnTo>
                    <a:lnTo>
                      <a:pt x="2932448" y="3063099"/>
                    </a:lnTo>
                    <a:cubicBezTo>
                      <a:pt x="2975318" y="2955961"/>
                      <a:pt x="3079095" y="2885715"/>
                      <a:pt x="3194491" y="2885722"/>
                    </a:cubicBezTo>
                    <a:lnTo>
                      <a:pt x="3376807" y="2885722"/>
                    </a:lnTo>
                    <a:cubicBezTo>
                      <a:pt x="3492203" y="2885714"/>
                      <a:pt x="3595980" y="2955961"/>
                      <a:pt x="3638850" y="3063099"/>
                    </a:cubicBezTo>
                    <a:lnTo>
                      <a:pt x="3708982" y="3238500"/>
                    </a:lnTo>
                    <a:lnTo>
                      <a:pt x="3899553" y="3683212"/>
                    </a:lnTo>
                    <a:cubicBezTo>
                      <a:pt x="3904228" y="3694116"/>
                      <a:pt x="3903108" y="3706641"/>
                      <a:pt x="3896572" y="3716543"/>
                    </a:cubicBezTo>
                    <a:cubicBezTo>
                      <a:pt x="3890037" y="3726445"/>
                      <a:pt x="3878962" y="3732399"/>
                      <a:pt x="3867097" y="3732389"/>
                    </a:cubicBezTo>
                    <a:lnTo>
                      <a:pt x="3802045" y="3732389"/>
                    </a:lnTo>
                    <a:cubicBezTo>
                      <a:pt x="3745607" y="3732383"/>
                      <a:pt x="3694601" y="3698748"/>
                      <a:pt x="3672364" y="3646875"/>
                    </a:cubicBezTo>
                    <a:lnTo>
                      <a:pt x="3518341" y="3287536"/>
                    </a:lnTo>
                    <a:cubicBezTo>
                      <a:pt x="3515096" y="3279987"/>
                      <a:pt x="3503736" y="3283162"/>
                      <a:pt x="3504865" y="3291275"/>
                    </a:cubicBezTo>
                    <a:lnTo>
                      <a:pt x="3567871" y="3732389"/>
                    </a:lnTo>
                    <a:lnTo>
                      <a:pt x="3635252" y="4540885"/>
                    </a:lnTo>
                    <a:cubicBezTo>
                      <a:pt x="3636060" y="4550707"/>
                      <a:pt x="3632722" y="4560419"/>
                      <a:pt x="3626048" y="4567670"/>
                    </a:cubicBezTo>
                    <a:cubicBezTo>
                      <a:pt x="3619374" y="4574921"/>
                      <a:pt x="3609970" y="4579049"/>
                      <a:pt x="3600115" y="4579055"/>
                    </a:cubicBezTo>
                    <a:lnTo>
                      <a:pt x="3546281" y="4579055"/>
                    </a:lnTo>
                    <a:cubicBezTo>
                      <a:pt x="3477300" y="4579064"/>
                      <a:pt x="3418423" y="4529199"/>
                      <a:pt x="3407075" y="4461157"/>
                    </a:cubicBezTo>
                    <a:lnTo>
                      <a:pt x="3292704" y="3774158"/>
                    </a:lnTo>
                    <a:cubicBezTo>
                      <a:pt x="3291364" y="3766255"/>
                      <a:pt x="3280075" y="3766255"/>
                      <a:pt x="3278735" y="3774158"/>
                    </a:cubicBezTo>
                    <a:lnTo>
                      <a:pt x="3164293" y="4461157"/>
                    </a:lnTo>
                    <a:cubicBezTo>
                      <a:pt x="3152942" y="4529225"/>
                      <a:pt x="3094025" y="4579098"/>
                      <a:pt x="3025017" y="4579055"/>
                    </a:cubicBezTo>
                    <a:lnTo>
                      <a:pt x="2971183" y="4579055"/>
                    </a:lnTo>
                    <a:cubicBezTo>
                      <a:pt x="2961328" y="4579049"/>
                      <a:pt x="2951924" y="4574921"/>
                      <a:pt x="2945250" y="4567670"/>
                    </a:cubicBezTo>
                    <a:cubicBezTo>
                      <a:pt x="2938575" y="4560419"/>
                      <a:pt x="2935238" y="4550707"/>
                      <a:pt x="2936046" y="4540885"/>
                    </a:cubicBezTo>
                    <a:lnTo>
                      <a:pt x="3003427" y="3732389"/>
                    </a:lnTo>
                    <a:lnTo>
                      <a:pt x="3066433" y="3291275"/>
                    </a:lnTo>
                    <a:close/>
                    <a:moveTo>
                      <a:pt x="4619149" y="2321278"/>
                    </a:moveTo>
                    <a:cubicBezTo>
                      <a:pt x="4502249" y="2321278"/>
                      <a:pt x="4407482" y="2416044"/>
                      <a:pt x="4407482" y="2532944"/>
                    </a:cubicBezTo>
                    <a:lnTo>
                      <a:pt x="4407482" y="2603500"/>
                    </a:lnTo>
                    <a:cubicBezTo>
                      <a:pt x="4408004" y="2720031"/>
                      <a:pt x="4502617" y="2814222"/>
                      <a:pt x="4619149" y="2814222"/>
                    </a:cubicBezTo>
                    <a:cubicBezTo>
                      <a:pt x="4735681" y="2814222"/>
                      <a:pt x="4830294" y="2720031"/>
                      <a:pt x="4830816" y="2603500"/>
                    </a:cubicBezTo>
                    <a:lnTo>
                      <a:pt x="4830816" y="2532944"/>
                    </a:lnTo>
                    <a:cubicBezTo>
                      <a:pt x="4830816" y="2416044"/>
                      <a:pt x="4736049" y="2321278"/>
                      <a:pt x="4619149" y="2321278"/>
                    </a:cubicBezTo>
                    <a:close/>
                    <a:moveTo>
                      <a:pt x="4399933" y="3291275"/>
                    </a:moveTo>
                    <a:cubicBezTo>
                      <a:pt x="4401132" y="3283162"/>
                      <a:pt x="4389702" y="3279987"/>
                      <a:pt x="4386527" y="3287536"/>
                    </a:cubicBezTo>
                    <a:lnTo>
                      <a:pt x="4232504" y="3646875"/>
                    </a:lnTo>
                    <a:cubicBezTo>
                      <a:pt x="4210248" y="3698796"/>
                      <a:pt x="4159172" y="3732439"/>
                      <a:pt x="4102682" y="3732389"/>
                    </a:cubicBezTo>
                    <a:lnTo>
                      <a:pt x="4037630" y="3732389"/>
                    </a:lnTo>
                    <a:cubicBezTo>
                      <a:pt x="4025766" y="3732399"/>
                      <a:pt x="4014691" y="3726445"/>
                      <a:pt x="4008155" y="3716543"/>
                    </a:cubicBezTo>
                    <a:cubicBezTo>
                      <a:pt x="4001620" y="3706641"/>
                      <a:pt x="4000500" y="3694116"/>
                      <a:pt x="4005174" y="3683212"/>
                    </a:cubicBezTo>
                    <a:lnTo>
                      <a:pt x="4195816" y="3238500"/>
                    </a:lnTo>
                    <a:lnTo>
                      <a:pt x="4265948" y="3063099"/>
                    </a:lnTo>
                    <a:cubicBezTo>
                      <a:pt x="4308818" y="2955961"/>
                      <a:pt x="4412595" y="2885715"/>
                      <a:pt x="4527991" y="2885722"/>
                    </a:cubicBezTo>
                    <a:lnTo>
                      <a:pt x="4710307" y="2885722"/>
                    </a:lnTo>
                    <a:cubicBezTo>
                      <a:pt x="4825703" y="2885714"/>
                      <a:pt x="4929480" y="2955961"/>
                      <a:pt x="4972350" y="3063099"/>
                    </a:cubicBezTo>
                    <a:lnTo>
                      <a:pt x="5042482" y="3238500"/>
                    </a:lnTo>
                    <a:lnTo>
                      <a:pt x="5233053" y="3683212"/>
                    </a:lnTo>
                    <a:cubicBezTo>
                      <a:pt x="5237728" y="3694116"/>
                      <a:pt x="5236608" y="3706641"/>
                      <a:pt x="5230072" y="3716543"/>
                    </a:cubicBezTo>
                    <a:cubicBezTo>
                      <a:pt x="5223537" y="3726445"/>
                      <a:pt x="5212462" y="3732399"/>
                      <a:pt x="5200597" y="3732389"/>
                    </a:cubicBezTo>
                    <a:lnTo>
                      <a:pt x="5135545" y="3732389"/>
                    </a:lnTo>
                    <a:cubicBezTo>
                      <a:pt x="5079107" y="3732383"/>
                      <a:pt x="5028101" y="3698748"/>
                      <a:pt x="5005864" y="3646875"/>
                    </a:cubicBezTo>
                    <a:lnTo>
                      <a:pt x="4851841" y="3287536"/>
                    </a:lnTo>
                    <a:cubicBezTo>
                      <a:pt x="4848596" y="3279987"/>
                      <a:pt x="4837236" y="3283162"/>
                      <a:pt x="4838365" y="3291275"/>
                    </a:cubicBezTo>
                    <a:lnTo>
                      <a:pt x="4901371" y="3732389"/>
                    </a:lnTo>
                    <a:lnTo>
                      <a:pt x="4968752" y="4540885"/>
                    </a:lnTo>
                    <a:cubicBezTo>
                      <a:pt x="4969560" y="4550707"/>
                      <a:pt x="4966222" y="4560419"/>
                      <a:pt x="4959548" y="4567670"/>
                    </a:cubicBezTo>
                    <a:cubicBezTo>
                      <a:pt x="4952874" y="4574921"/>
                      <a:pt x="4943470" y="4579049"/>
                      <a:pt x="4933615" y="4579055"/>
                    </a:cubicBezTo>
                    <a:lnTo>
                      <a:pt x="4879781" y="4579055"/>
                    </a:lnTo>
                    <a:cubicBezTo>
                      <a:pt x="4810800" y="4579064"/>
                      <a:pt x="4751923" y="4529199"/>
                      <a:pt x="4740575" y="4461157"/>
                    </a:cubicBezTo>
                    <a:lnTo>
                      <a:pt x="4626204" y="3774158"/>
                    </a:lnTo>
                    <a:cubicBezTo>
                      <a:pt x="4624864" y="3766255"/>
                      <a:pt x="4613575" y="3766255"/>
                      <a:pt x="4612235" y="3774158"/>
                    </a:cubicBezTo>
                    <a:lnTo>
                      <a:pt x="4497794" y="4461157"/>
                    </a:lnTo>
                    <a:cubicBezTo>
                      <a:pt x="4486442" y="4529225"/>
                      <a:pt x="4427525" y="4579098"/>
                      <a:pt x="4358517" y="4579055"/>
                    </a:cubicBezTo>
                    <a:lnTo>
                      <a:pt x="4304683" y="4579055"/>
                    </a:lnTo>
                    <a:cubicBezTo>
                      <a:pt x="4294828" y="4579049"/>
                      <a:pt x="4285424" y="4574921"/>
                      <a:pt x="4278750" y="4567670"/>
                    </a:cubicBezTo>
                    <a:cubicBezTo>
                      <a:pt x="4272076" y="4560419"/>
                      <a:pt x="4268738" y="4550707"/>
                      <a:pt x="4269546" y="4540885"/>
                    </a:cubicBezTo>
                    <a:lnTo>
                      <a:pt x="4336927" y="3732389"/>
                    </a:lnTo>
                    <a:lnTo>
                      <a:pt x="4399933" y="3291275"/>
                    </a:lnTo>
                    <a:close/>
                    <a:moveTo>
                      <a:pt x="5952649" y="2321278"/>
                    </a:moveTo>
                    <a:cubicBezTo>
                      <a:pt x="5835749" y="2321278"/>
                      <a:pt x="5740982" y="2416044"/>
                      <a:pt x="5740982" y="2532944"/>
                    </a:cubicBezTo>
                    <a:lnTo>
                      <a:pt x="5740982" y="2603500"/>
                    </a:lnTo>
                    <a:cubicBezTo>
                      <a:pt x="5741504" y="2720031"/>
                      <a:pt x="5836117" y="2814222"/>
                      <a:pt x="5952649" y="2814222"/>
                    </a:cubicBezTo>
                    <a:cubicBezTo>
                      <a:pt x="6069181" y="2814222"/>
                      <a:pt x="6163794" y="2720031"/>
                      <a:pt x="6164316" y="2603500"/>
                    </a:cubicBezTo>
                    <a:lnTo>
                      <a:pt x="6164316" y="2532944"/>
                    </a:lnTo>
                    <a:cubicBezTo>
                      <a:pt x="6164316" y="2416044"/>
                      <a:pt x="6069549" y="2321278"/>
                      <a:pt x="5952649" y="2321278"/>
                    </a:cubicBezTo>
                    <a:close/>
                    <a:moveTo>
                      <a:pt x="5733433" y="3291275"/>
                    </a:moveTo>
                    <a:cubicBezTo>
                      <a:pt x="5734632" y="3283162"/>
                      <a:pt x="5723202" y="3279987"/>
                      <a:pt x="5720027" y="3287536"/>
                    </a:cubicBezTo>
                    <a:lnTo>
                      <a:pt x="5566004" y="3646875"/>
                    </a:lnTo>
                    <a:cubicBezTo>
                      <a:pt x="5543748" y="3698796"/>
                      <a:pt x="5492672" y="3732439"/>
                      <a:pt x="5436182" y="3732389"/>
                    </a:cubicBezTo>
                    <a:lnTo>
                      <a:pt x="5371130" y="3732389"/>
                    </a:lnTo>
                    <a:cubicBezTo>
                      <a:pt x="5359266" y="3732399"/>
                      <a:pt x="5348191" y="3726445"/>
                      <a:pt x="5341655" y="3716543"/>
                    </a:cubicBezTo>
                    <a:cubicBezTo>
                      <a:pt x="5335120" y="3706641"/>
                      <a:pt x="5334000" y="3694116"/>
                      <a:pt x="5338674" y="3683212"/>
                    </a:cubicBezTo>
                    <a:lnTo>
                      <a:pt x="5529316" y="3238500"/>
                    </a:lnTo>
                    <a:lnTo>
                      <a:pt x="5599448" y="3063099"/>
                    </a:lnTo>
                    <a:cubicBezTo>
                      <a:pt x="5642318" y="2955961"/>
                      <a:pt x="5746095" y="2885715"/>
                      <a:pt x="5861491" y="2885722"/>
                    </a:cubicBezTo>
                    <a:lnTo>
                      <a:pt x="6043807" y="2885722"/>
                    </a:lnTo>
                    <a:cubicBezTo>
                      <a:pt x="6159203" y="2885714"/>
                      <a:pt x="6262980" y="2955961"/>
                      <a:pt x="6305850" y="3063099"/>
                    </a:cubicBezTo>
                    <a:lnTo>
                      <a:pt x="6375982" y="3238500"/>
                    </a:lnTo>
                    <a:lnTo>
                      <a:pt x="6566553" y="3683212"/>
                    </a:lnTo>
                    <a:cubicBezTo>
                      <a:pt x="6571228" y="3694116"/>
                      <a:pt x="6570107" y="3706640"/>
                      <a:pt x="6563572" y="3716543"/>
                    </a:cubicBezTo>
                    <a:cubicBezTo>
                      <a:pt x="6557037" y="3726445"/>
                      <a:pt x="6545962" y="3732399"/>
                      <a:pt x="6534097" y="3732389"/>
                    </a:cubicBezTo>
                    <a:lnTo>
                      <a:pt x="6469045" y="3732389"/>
                    </a:lnTo>
                    <a:cubicBezTo>
                      <a:pt x="6412607" y="3732383"/>
                      <a:pt x="6361601" y="3698748"/>
                      <a:pt x="6339364" y="3646875"/>
                    </a:cubicBezTo>
                    <a:lnTo>
                      <a:pt x="6185341" y="3287536"/>
                    </a:lnTo>
                    <a:cubicBezTo>
                      <a:pt x="6182096" y="3279987"/>
                      <a:pt x="6170736" y="3283162"/>
                      <a:pt x="6171865" y="3291275"/>
                    </a:cubicBezTo>
                    <a:lnTo>
                      <a:pt x="6234871" y="3732389"/>
                    </a:lnTo>
                    <a:lnTo>
                      <a:pt x="6302252" y="4540885"/>
                    </a:lnTo>
                    <a:cubicBezTo>
                      <a:pt x="6303060" y="4550707"/>
                      <a:pt x="6299722" y="4560419"/>
                      <a:pt x="6293048" y="4567670"/>
                    </a:cubicBezTo>
                    <a:cubicBezTo>
                      <a:pt x="6286374" y="4574921"/>
                      <a:pt x="6276970" y="4579049"/>
                      <a:pt x="6267115" y="4579055"/>
                    </a:cubicBezTo>
                    <a:lnTo>
                      <a:pt x="6213281" y="4579055"/>
                    </a:lnTo>
                    <a:cubicBezTo>
                      <a:pt x="6144300" y="4579064"/>
                      <a:pt x="6085423" y="4529199"/>
                      <a:pt x="6074075" y="4461157"/>
                    </a:cubicBezTo>
                    <a:lnTo>
                      <a:pt x="5959704" y="3774158"/>
                    </a:lnTo>
                    <a:cubicBezTo>
                      <a:pt x="5958364" y="3766255"/>
                      <a:pt x="5947075" y="3766255"/>
                      <a:pt x="5945735" y="3774158"/>
                    </a:cubicBezTo>
                    <a:lnTo>
                      <a:pt x="5831294" y="4461157"/>
                    </a:lnTo>
                    <a:cubicBezTo>
                      <a:pt x="5819942" y="4529225"/>
                      <a:pt x="5761025" y="4579098"/>
                      <a:pt x="5692017" y="4579055"/>
                    </a:cubicBezTo>
                    <a:lnTo>
                      <a:pt x="5638183" y="4579055"/>
                    </a:lnTo>
                    <a:cubicBezTo>
                      <a:pt x="5628328" y="4579049"/>
                      <a:pt x="5618924" y="4574921"/>
                      <a:pt x="5612250" y="4567670"/>
                    </a:cubicBezTo>
                    <a:cubicBezTo>
                      <a:pt x="5605576" y="4560419"/>
                      <a:pt x="5602238" y="4550707"/>
                      <a:pt x="5603046" y="4540885"/>
                    </a:cubicBezTo>
                    <a:lnTo>
                      <a:pt x="5670427" y="3732389"/>
                    </a:lnTo>
                    <a:lnTo>
                      <a:pt x="5733433" y="3291275"/>
                    </a:lnTo>
                    <a:close/>
                  </a:path>
                </a:pathLst>
              </a:custGeom>
              <a:solidFill>
                <a:srgbClr val="191769"/>
              </a:solidFill>
            </p:spPr>
          </p:sp>
        </p:grpSp>
      </p:grpSp>
      <p:sp>
        <p:nvSpPr>
          <p:cNvPr id="18" name="TextBox 18"/>
          <p:cNvSpPr txBox="1"/>
          <p:nvPr/>
        </p:nvSpPr>
        <p:spPr>
          <a:xfrm>
            <a:off x="542531" y="9013825"/>
            <a:ext cx="8607921" cy="431800"/>
          </a:xfrm>
          <a:prstGeom prst="rect">
            <a:avLst/>
          </a:prstGeom>
        </p:spPr>
        <p:txBody>
          <a:bodyPr lIns="0" tIns="0" rIns="0" bIns="0" rtlCol="0" anchor="t">
            <a:spAutoFit/>
          </a:bodyPr>
          <a:lstStyle/>
          <a:p>
            <a:pPr algn="ctr">
              <a:lnSpc>
                <a:spcPts val="3500"/>
              </a:lnSpc>
            </a:pPr>
            <a:r>
              <a:rPr lang="en-US" sz="2500">
                <a:solidFill>
                  <a:srgbClr val="000000"/>
                </a:solidFill>
                <a:latin typeface="Poppins Light"/>
              </a:rPr>
              <a:t>4 in 10 adults in the US have 2 or more chronic diseases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320280" y="9258300"/>
            <a:ext cx="3336888" cy="7897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53016">
            <a:off x="15596976" y="7064522"/>
            <a:ext cx="1669843" cy="28515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87988">
            <a:off x="15171780" y="3792302"/>
            <a:ext cx="2520234" cy="233694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68345">
            <a:off x="15146858" y="391270"/>
            <a:ext cx="1929700" cy="2822699"/>
          </a:xfrm>
          <a:prstGeom prst="rect">
            <a:avLst/>
          </a:prstGeom>
        </p:spPr>
      </p:pic>
      <p:sp>
        <p:nvSpPr>
          <p:cNvPr id="6" name="TextBox 6"/>
          <p:cNvSpPr txBox="1"/>
          <p:nvPr/>
        </p:nvSpPr>
        <p:spPr>
          <a:xfrm>
            <a:off x="320280" y="126500"/>
            <a:ext cx="4785120" cy="1615827"/>
          </a:xfrm>
          <a:prstGeom prst="rect">
            <a:avLst/>
          </a:prstGeom>
        </p:spPr>
        <p:txBody>
          <a:bodyPr wrap="square" lIns="0" tIns="0" rIns="0" bIns="0" rtlCol="0" anchor="t">
            <a:spAutoFit/>
          </a:bodyPr>
          <a:lstStyle/>
          <a:p>
            <a:pPr algn="ctr">
              <a:lnSpc>
                <a:spcPts val="12599"/>
              </a:lnSpc>
            </a:pPr>
            <a:r>
              <a:rPr lang="en-US" sz="9000" dirty="0">
                <a:solidFill>
                  <a:srgbClr val="191769"/>
                </a:solidFill>
                <a:latin typeface="Poppins Bold"/>
              </a:rPr>
              <a:t>Impact</a:t>
            </a:r>
          </a:p>
        </p:txBody>
      </p:sp>
      <p:grpSp>
        <p:nvGrpSpPr>
          <p:cNvPr id="7" name="Group 7"/>
          <p:cNvGrpSpPr/>
          <p:nvPr/>
        </p:nvGrpSpPr>
        <p:grpSpPr>
          <a:xfrm>
            <a:off x="4024203" y="288425"/>
            <a:ext cx="10239594" cy="9710151"/>
            <a:chOff x="0" y="0"/>
            <a:chExt cx="13652792" cy="12946868"/>
          </a:xfrm>
        </p:grpSpPr>
        <p:pic>
          <p:nvPicPr>
            <p:cNvPr id="8" name="Picture 8"/>
            <p:cNvPicPr>
              <a:picLocks noChangeAspect="1"/>
            </p:cNvPicPr>
            <p:nvPr/>
          </p:nvPicPr>
          <p:blipFill>
            <a:blip r:embed="rId10">
              <a:alphaModFix amt="5000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25" r="25"/>
            <a:stretch>
              <a:fillRect/>
            </a:stretch>
          </p:blipFill>
          <p:spPr>
            <a:xfrm>
              <a:off x="52100" y="0"/>
              <a:ext cx="13186421" cy="12946868"/>
            </a:xfrm>
            <a:prstGeom prst="rect">
              <a:avLst/>
            </a:prstGeom>
          </p:spPr>
        </p:pic>
        <p:sp>
          <p:nvSpPr>
            <p:cNvPr id="9" name="TextBox 9"/>
            <p:cNvSpPr txBox="1"/>
            <p:nvPr/>
          </p:nvSpPr>
          <p:spPr>
            <a:xfrm>
              <a:off x="4038947" y="11156738"/>
              <a:ext cx="5396723" cy="759980"/>
            </a:xfrm>
            <a:prstGeom prst="rect">
              <a:avLst/>
            </a:prstGeom>
          </p:spPr>
          <p:txBody>
            <a:bodyPr lIns="0" tIns="0" rIns="0" bIns="0" rtlCol="0" anchor="t">
              <a:spAutoFit/>
            </a:bodyPr>
            <a:lstStyle/>
            <a:p>
              <a:pPr algn="ctr">
                <a:lnSpc>
                  <a:spcPts val="4143"/>
                </a:lnSpc>
              </a:pPr>
              <a:r>
                <a:rPr lang="en-US" sz="4102">
                  <a:solidFill>
                    <a:srgbClr val="191769"/>
                  </a:solidFill>
                  <a:latin typeface="Poppins Medium"/>
                </a:rPr>
                <a:t>Digestion</a:t>
              </a:r>
            </a:p>
          </p:txBody>
        </p:sp>
        <p:sp>
          <p:nvSpPr>
            <p:cNvPr id="10" name="TextBox 10"/>
            <p:cNvSpPr txBox="1"/>
            <p:nvPr/>
          </p:nvSpPr>
          <p:spPr>
            <a:xfrm>
              <a:off x="0" y="7259314"/>
              <a:ext cx="3167465" cy="689556"/>
            </a:xfrm>
            <a:prstGeom prst="rect">
              <a:avLst/>
            </a:prstGeom>
          </p:spPr>
          <p:txBody>
            <a:bodyPr lIns="0" tIns="0" rIns="0" bIns="0" rtlCol="0" anchor="t">
              <a:spAutoFit/>
            </a:bodyPr>
            <a:lstStyle/>
            <a:p>
              <a:pPr algn="ctr">
                <a:lnSpc>
                  <a:spcPts val="3867"/>
                </a:lnSpc>
              </a:pPr>
              <a:r>
                <a:rPr lang="en-US" sz="3828">
                  <a:solidFill>
                    <a:srgbClr val="191769"/>
                  </a:solidFill>
                  <a:latin typeface="Poppins Medium"/>
                </a:rPr>
                <a:t>Genetics</a:t>
              </a:r>
            </a:p>
          </p:txBody>
        </p:sp>
        <p:sp>
          <p:nvSpPr>
            <p:cNvPr id="11" name="TextBox 11"/>
            <p:cNvSpPr txBox="1"/>
            <p:nvPr/>
          </p:nvSpPr>
          <p:spPr>
            <a:xfrm>
              <a:off x="10100568" y="7146647"/>
              <a:ext cx="3552224" cy="759980"/>
            </a:xfrm>
            <a:prstGeom prst="rect">
              <a:avLst/>
            </a:prstGeom>
          </p:spPr>
          <p:txBody>
            <a:bodyPr lIns="0" tIns="0" rIns="0" bIns="0" rtlCol="0" anchor="t">
              <a:spAutoFit/>
            </a:bodyPr>
            <a:lstStyle/>
            <a:p>
              <a:pPr algn="ctr">
                <a:lnSpc>
                  <a:spcPts val="4143"/>
                </a:lnSpc>
              </a:pPr>
              <a:r>
                <a:rPr lang="en-US" sz="4102">
                  <a:solidFill>
                    <a:srgbClr val="191769"/>
                  </a:solidFill>
                  <a:latin typeface="Poppins Medium"/>
                </a:rPr>
                <a:t>Stress</a:t>
              </a:r>
            </a:p>
          </p:txBody>
        </p:sp>
        <p:sp>
          <p:nvSpPr>
            <p:cNvPr id="12" name="TextBox 12"/>
            <p:cNvSpPr txBox="1"/>
            <p:nvPr/>
          </p:nvSpPr>
          <p:spPr>
            <a:xfrm>
              <a:off x="2116774" y="1740795"/>
              <a:ext cx="2101381" cy="759980"/>
            </a:xfrm>
            <a:prstGeom prst="rect">
              <a:avLst/>
            </a:prstGeom>
          </p:spPr>
          <p:txBody>
            <a:bodyPr lIns="0" tIns="0" rIns="0" bIns="0" rtlCol="0" anchor="t">
              <a:spAutoFit/>
            </a:bodyPr>
            <a:lstStyle/>
            <a:p>
              <a:pPr algn="ctr">
                <a:lnSpc>
                  <a:spcPts val="4143"/>
                </a:lnSpc>
              </a:pPr>
              <a:r>
                <a:rPr lang="en-US" sz="4102">
                  <a:solidFill>
                    <a:srgbClr val="191769"/>
                  </a:solidFill>
                  <a:latin typeface="Poppins Medium"/>
                </a:rPr>
                <a:t>Diet</a:t>
              </a:r>
            </a:p>
          </p:txBody>
        </p:sp>
        <p:sp>
          <p:nvSpPr>
            <p:cNvPr id="13" name="TextBox 13"/>
            <p:cNvSpPr txBox="1"/>
            <p:nvPr/>
          </p:nvSpPr>
          <p:spPr>
            <a:xfrm>
              <a:off x="8533024" y="1740795"/>
              <a:ext cx="3135089" cy="759980"/>
            </a:xfrm>
            <a:prstGeom prst="rect">
              <a:avLst/>
            </a:prstGeom>
          </p:spPr>
          <p:txBody>
            <a:bodyPr lIns="0" tIns="0" rIns="0" bIns="0" rtlCol="0" anchor="t">
              <a:spAutoFit/>
            </a:bodyPr>
            <a:lstStyle/>
            <a:p>
              <a:pPr algn="ctr">
                <a:lnSpc>
                  <a:spcPts val="4143"/>
                </a:lnSpc>
              </a:pPr>
              <a:r>
                <a:rPr lang="en-US" sz="4102">
                  <a:solidFill>
                    <a:srgbClr val="191769"/>
                  </a:solidFill>
                  <a:latin typeface="Poppins Medium"/>
                </a:rPr>
                <a:t>Sleep</a:t>
              </a:r>
            </a:p>
          </p:txBody>
        </p:sp>
        <p:sp>
          <p:nvSpPr>
            <p:cNvPr id="14" name="TextBox 14"/>
            <p:cNvSpPr txBox="1"/>
            <p:nvPr/>
          </p:nvSpPr>
          <p:spPr>
            <a:xfrm>
              <a:off x="4038947" y="3780618"/>
              <a:ext cx="5212726" cy="3784465"/>
            </a:xfrm>
            <a:prstGeom prst="rect">
              <a:avLst/>
            </a:prstGeom>
          </p:spPr>
          <p:txBody>
            <a:bodyPr lIns="0" tIns="0" rIns="0" bIns="0" rtlCol="0" anchor="t">
              <a:spAutoFit/>
            </a:bodyPr>
            <a:lstStyle/>
            <a:p>
              <a:pPr algn="ctr">
                <a:lnSpc>
                  <a:spcPts val="7657"/>
                </a:lnSpc>
              </a:pPr>
              <a:r>
                <a:rPr lang="en-US" sz="5469">
                  <a:solidFill>
                    <a:srgbClr val="191769"/>
                  </a:solidFill>
                  <a:latin typeface="Poppins Bold"/>
                </a:rPr>
                <a:t>HEALTH</a:t>
              </a:r>
            </a:p>
            <a:p>
              <a:pPr algn="ctr">
                <a:lnSpc>
                  <a:spcPts val="7657"/>
                </a:lnSpc>
              </a:pPr>
              <a:r>
                <a:rPr lang="en-US" sz="5469">
                  <a:solidFill>
                    <a:srgbClr val="191769"/>
                  </a:solidFill>
                  <a:latin typeface="Poppins Bold"/>
                </a:rPr>
                <a:t>&amp;</a:t>
              </a:r>
            </a:p>
            <a:p>
              <a:pPr algn="ctr">
                <a:lnSpc>
                  <a:spcPts val="7657"/>
                </a:lnSpc>
              </a:pPr>
              <a:r>
                <a:rPr lang="en-US" sz="5469">
                  <a:solidFill>
                    <a:srgbClr val="191769"/>
                  </a:solidFill>
                  <a:latin typeface="Poppins Bold"/>
                </a:rPr>
                <a:t>VITALITY</a:t>
              </a:r>
            </a:p>
          </p:txBody>
        </p:sp>
        <p:sp>
          <p:nvSpPr>
            <p:cNvPr id="15" name="TextBox 15"/>
            <p:cNvSpPr txBox="1"/>
            <p:nvPr/>
          </p:nvSpPr>
          <p:spPr>
            <a:xfrm>
              <a:off x="904476" y="4702217"/>
              <a:ext cx="4218155" cy="625941"/>
            </a:xfrm>
            <a:prstGeom prst="rect">
              <a:avLst/>
            </a:prstGeom>
          </p:spPr>
          <p:txBody>
            <a:bodyPr lIns="0" tIns="0" rIns="0" bIns="0" rtlCol="0" anchor="t">
              <a:spAutoFit/>
            </a:bodyPr>
            <a:lstStyle/>
            <a:p>
              <a:pPr algn="ctr">
                <a:lnSpc>
                  <a:spcPts val="3452"/>
                </a:lnSpc>
              </a:pPr>
              <a:r>
                <a:rPr lang="en-US" sz="3418">
                  <a:solidFill>
                    <a:srgbClr val="191769"/>
                  </a:solidFill>
                  <a:latin typeface="Poppins Medium"/>
                </a:rPr>
                <a:t>Hormones</a:t>
              </a:r>
            </a:p>
          </p:txBody>
        </p:sp>
        <p:sp>
          <p:nvSpPr>
            <p:cNvPr id="16" name="TextBox 16"/>
            <p:cNvSpPr txBox="1"/>
            <p:nvPr/>
          </p:nvSpPr>
          <p:spPr>
            <a:xfrm>
              <a:off x="9049877" y="4702217"/>
              <a:ext cx="2618235" cy="625941"/>
            </a:xfrm>
            <a:prstGeom prst="rect">
              <a:avLst/>
            </a:prstGeom>
          </p:spPr>
          <p:txBody>
            <a:bodyPr lIns="0" tIns="0" rIns="0" bIns="0" rtlCol="0" anchor="t">
              <a:spAutoFit/>
            </a:bodyPr>
            <a:lstStyle/>
            <a:p>
              <a:pPr algn="ctr">
                <a:lnSpc>
                  <a:spcPts val="3452"/>
                </a:lnSpc>
              </a:pPr>
              <a:r>
                <a:rPr lang="en-US" sz="3418">
                  <a:solidFill>
                    <a:srgbClr val="191769"/>
                  </a:solidFill>
                  <a:latin typeface="Poppins Medium"/>
                </a:rPr>
                <a:t>Toxins</a:t>
              </a:r>
            </a:p>
          </p:txBody>
        </p:sp>
        <p:sp>
          <p:nvSpPr>
            <p:cNvPr id="17" name="TextBox 17"/>
            <p:cNvSpPr txBox="1"/>
            <p:nvPr/>
          </p:nvSpPr>
          <p:spPr>
            <a:xfrm>
              <a:off x="7342415" y="8938111"/>
              <a:ext cx="3206524" cy="625941"/>
            </a:xfrm>
            <a:prstGeom prst="rect">
              <a:avLst/>
            </a:prstGeom>
          </p:spPr>
          <p:txBody>
            <a:bodyPr lIns="0" tIns="0" rIns="0" bIns="0" rtlCol="0" anchor="t">
              <a:spAutoFit/>
            </a:bodyPr>
            <a:lstStyle/>
            <a:p>
              <a:pPr algn="ctr">
                <a:lnSpc>
                  <a:spcPts val="3452"/>
                </a:lnSpc>
              </a:pPr>
              <a:r>
                <a:rPr lang="en-US" sz="3418">
                  <a:solidFill>
                    <a:srgbClr val="191769"/>
                  </a:solidFill>
                  <a:latin typeface="Poppins Medium"/>
                </a:rPr>
                <a:t>Exercise</a:t>
              </a:r>
            </a:p>
          </p:txBody>
        </p:sp>
        <p:sp>
          <p:nvSpPr>
            <p:cNvPr id="18" name="TextBox 18"/>
            <p:cNvSpPr txBox="1"/>
            <p:nvPr/>
          </p:nvSpPr>
          <p:spPr>
            <a:xfrm>
              <a:off x="2813009" y="8928586"/>
              <a:ext cx="3261827" cy="552800"/>
            </a:xfrm>
            <a:prstGeom prst="rect">
              <a:avLst/>
            </a:prstGeom>
          </p:spPr>
          <p:txBody>
            <a:bodyPr lIns="0" tIns="0" rIns="0" bIns="0" rtlCol="0" anchor="t">
              <a:spAutoFit/>
            </a:bodyPr>
            <a:lstStyle/>
            <a:p>
              <a:pPr algn="ctr">
                <a:lnSpc>
                  <a:spcPts val="3038"/>
                </a:lnSpc>
              </a:pPr>
              <a:r>
                <a:rPr lang="en-US" sz="3008">
                  <a:solidFill>
                    <a:srgbClr val="191769"/>
                  </a:solidFill>
                  <a:latin typeface="Poppins Medium"/>
                </a:rPr>
                <a:t>Medication</a:t>
              </a:r>
            </a:p>
          </p:txBody>
        </p:sp>
        <p:sp>
          <p:nvSpPr>
            <p:cNvPr id="19" name="TextBox 19"/>
            <p:cNvSpPr txBox="1"/>
            <p:nvPr/>
          </p:nvSpPr>
          <p:spPr>
            <a:xfrm>
              <a:off x="4975962" y="2548400"/>
              <a:ext cx="3522694" cy="552800"/>
            </a:xfrm>
            <a:prstGeom prst="rect">
              <a:avLst/>
            </a:prstGeom>
          </p:spPr>
          <p:txBody>
            <a:bodyPr lIns="0" tIns="0" rIns="0" bIns="0" rtlCol="0" anchor="t">
              <a:spAutoFit/>
            </a:bodyPr>
            <a:lstStyle/>
            <a:p>
              <a:pPr algn="ctr">
                <a:lnSpc>
                  <a:spcPts val="3038"/>
                </a:lnSpc>
              </a:pPr>
              <a:r>
                <a:rPr lang="en-US" sz="3008">
                  <a:solidFill>
                    <a:srgbClr val="191769"/>
                  </a:solidFill>
                  <a:latin typeface="Poppins Medium"/>
                </a:rPr>
                <a:t>Supplements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0" y="1459183"/>
            <a:ext cx="9581415" cy="8827817"/>
          </a:xfrm>
          <a:prstGeom prst="rect">
            <a:avLst/>
          </a:prstGeom>
          <a:solidFill>
            <a:srgbClr val="0C7EC7"/>
          </a:solidFill>
        </p:spPr>
      </p:sp>
      <p:pic>
        <p:nvPicPr>
          <p:cNvPr id="3" name="Picture 3"/>
          <p:cNvPicPr>
            <a:picLocks noChangeAspect="1"/>
          </p:cNvPicPr>
          <p:nvPr/>
        </p:nvPicPr>
        <p:blipFill>
          <a:blip r:embed="rId2"/>
          <a:srcRect l="26859" r="26859"/>
          <a:stretch>
            <a:fillRect/>
          </a:stretch>
        </p:blipFill>
        <p:spPr>
          <a:xfrm>
            <a:off x="10930536" y="1857281"/>
            <a:ext cx="5407574" cy="6572439"/>
          </a:xfrm>
          <a:prstGeom prst="rect">
            <a:avLst/>
          </a:prstGeom>
        </p:spPr>
      </p:pic>
      <p:grpSp>
        <p:nvGrpSpPr>
          <p:cNvPr id="4" name="Group 4"/>
          <p:cNvGrpSpPr/>
          <p:nvPr/>
        </p:nvGrpSpPr>
        <p:grpSpPr>
          <a:xfrm>
            <a:off x="1028700" y="1857281"/>
            <a:ext cx="7927471" cy="5318424"/>
            <a:chOff x="0" y="0"/>
            <a:chExt cx="10569961" cy="7091232"/>
          </a:xfrm>
        </p:grpSpPr>
        <p:sp>
          <p:nvSpPr>
            <p:cNvPr id="5" name="TextBox 5"/>
            <p:cNvSpPr txBox="1"/>
            <p:nvPr/>
          </p:nvSpPr>
          <p:spPr>
            <a:xfrm>
              <a:off x="0" y="1631078"/>
              <a:ext cx="10569961" cy="4133850"/>
            </a:xfrm>
            <a:prstGeom prst="rect">
              <a:avLst/>
            </a:prstGeom>
          </p:spPr>
          <p:txBody>
            <a:bodyPr lIns="0" tIns="0" rIns="0" bIns="0" rtlCol="0" anchor="t">
              <a:spAutoFit/>
            </a:bodyPr>
            <a:lstStyle/>
            <a:p>
              <a:pPr>
                <a:lnSpc>
                  <a:spcPts val="2774"/>
                </a:lnSpc>
              </a:pPr>
              <a:r>
                <a:rPr lang="en-US" sz="2499" spc="-62">
                  <a:solidFill>
                    <a:srgbClr val="FFFFFF"/>
                  </a:solidFill>
                  <a:latin typeface="Poppins Medium Bold"/>
                </a:rPr>
                <a:t>"Hi Njeri,</a:t>
              </a:r>
            </a:p>
            <a:p>
              <a:pPr>
                <a:lnSpc>
                  <a:spcPts val="2774"/>
                </a:lnSpc>
              </a:pPr>
              <a:r>
                <a:rPr lang="en-US" sz="2499" spc="-62">
                  <a:solidFill>
                    <a:srgbClr val="FFFFFF"/>
                  </a:solidFill>
                  <a:latin typeface="Poppins Medium Bold"/>
                </a:rPr>
                <a:t> </a:t>
              </a:r>
            </a:p>
            <a:p>
              <a:pPr>
                <a:lnSpc>
                  <a:spcPts val="2774"/>
                </a:lnSpc>
              </a:pPr>
              <a:r>
                <a:rPr lang="en-US" sz="2499" spc="-62">
                  <a:solidFill>
                    <a:srgbClr val="FFFFFF"/>
                  </a:solidFill>
                  <a:latin typeface="Poppins Medium Bold"/>
                </a:rPr>
                <a:t>I just got off the phone with my doctor and she noted I could possibly terminate the usage of my high blood pressure medications next month at our next check in. I want to say thank you for all of your encouragement, assistance, and support so far..." </a:t>
              </a:r>
            </a:p>
            <a:p>
              <a:pPr marL="0" lvl="0" indent="0" algn="l">
                <a:lnSpc>
                  <a:spcPts val="2774"/>
                </a:lnSpc>
                <a:spcBef>
                  <a:spcPct val="0"/>
                </a:spcBef>
              </a:pPr>
              <a:endParaRPr lang="en-US" sz="2499" spc="-62">
                <a:solidFill>
                  <a:srgbClr val="FFFFFF"/>
                </a:solidFill>
                <a:latin typeface="Poppins Medium Bold"/>
              </a:endParaRPr>
            </a:p>
          </p:txBody>
        </p:sp>
        <p:sp>
          <p:nvSpPr>
            <p:cNvPr id="6" name="TextBox 6"/>
            <p:cNvSpPr txBox="1"/>
            <p:nvPr/>
          </p:nvSpPr>
          <p:spPr>
            <a:xfrm>
              <a:off x="0" y="6592514"/>
              <a:ext cx="8238910" cy="498719"/>
            </a:xfrm>
            <a:prstGeom prst="rect">
              <a:avLst/>
            </a:prstGeom>
          </p:spPr>
          <p:txBody>
            <a:bodyPr lIns="0" tIns="0" rIns="0" bIns="0" rtlCol="0" anchor="t">
              <a:spAutoFit/>
            </a:bodyPr>
            <a:lstStyle/>
            <a:p>
              <a:pPr algn="l">
                <a:lnSpc>
                  <a:spcPts val="3254"/>
                </a:lnSpc>
                <a:spcBef>
                  <a:spcPts val="2440"/>
                </a:spcBef>
              </a:pPr>
              <a:r>
                <a:rPr lang="en-US" sz="2244">
                  <a:solidFill>
                    <a:srgbClr val="191769"/>
                  </a:solidFill>
                  <a:latin typeface="Poppins Light"/>
                </a:rPr>
                <a:t>J.W</a:t>
              </a:r>
            </a:p>
          </p:txBody>
        </p:sp>
        <p:sp>
          <p:nvSpPr>
            <p:cNvPr id="7" name="TextBox 7"/>
            <p:cNvSpPr txBox="1"/>
            <p:nvPr/>
          </p:nvSpPr>
          <p:spPr>
            <a:xfrm>
              <a:off x="0" y="28575"/>
              <a:ext cx="8821890" cy="640511"/>
            </a:xfrm>
            <a:prstGeom prst="rect">
              <a:avLst/>
            </a:prstGeom>
          </p:spPr>
          <p:txBody>
            <a:bodyPr lIns="0" tIns="0" rIns="0" bIns="0" rtlCol="0" anchor="t">
              <a:spAutoFit/>
            </a:bodyPr>
            <a:lstStyle/>
            <a:p>
              <a:pPr marL="0" lvl="0" indent="0" algn="l">
                <a:lnSpc>
                  <a:spcPts val="3715"/>
                </a:lnSpc>
                <a:spcBef>
                  <a:spcPct val="0"/>
                </a:spcBef>
              </a:pPr>
              <a:r>
                <a:rPr lang="en-US" sz="3347" u="sng" spc="-83">
                  <a:solidFill>
                    <a:srgbClr val="FFFFFF"/>
                  </a:solidFill>
                  <a:latin typeface="Poppins Medium Bold"/>
                </a:rPr>
                <a:t>Message from our Patients </a:t>
              </a:r>
            </a:p>
          </p:txBody>
        </p:sp>
      </p:grpSp>
      <p:pic>
        <p:nvPicPr>
          <p:cNvPr id="8" name="Picture 8"/>
          <p:cNvPicPr>
            <a:picLocks noChangeAspect="1"/>
          </p:cNvPicPr>
          <p:nvPr/>
        </p:nvPicPr>
        <p:blipFill>
          <a:blip r:embed="rId3"/>
          <a:srcRect/>
          <a:stretch>
            <a:fillRect/>
          </a:stretch>
        </p:blipFill>
        <p:spPr>
          <a:xfrm>
            <a:off x="14435847" y="9258300"/>
            <a:ext cx="3336888" cy="789730"/>
          </a:xfrm>
          <a:prstGeom prst="rect">
            <a:avLst/>
          </a:prstGeom>
        </p:spPr>
      </p:pic>
      <p:sp>
        <p:nvSpPr>
          <p:cNvPr id="9" name="TextBox 9"/>
          <p:cNvSpPr txBox="1"/>
          <p:nvPr/>
        </p:nvSpPr>
        <p:spPr>
          <a:xfrm>
            <a:off x="843561" y="7440971"/>
            <a:ext cx="8112610" cy="1746250"/>
          </a:xfrm>
          <a:prstGeom prst="rect">
            <a:avLst/>
          </a:prstGeom>
        </p:spPr>
        <p:txBody>
          <a:bodyPr lIns="0" tIns="0" rIns="0" bIns="0" rtlCol="0" anchor="t">
            <a:spAutoFit/>
          </a:bodyPr>
          <a:lstStyle/>
          <a:p>
            <a:pPr algn="ctr">
              <a:lnSpc>
                <a:spcPts val="3500"/>
              </a:lnSpc>
              <a:spcBef>
                <a:spcPct val="0"/>
              </a:spcBef>
            </a:pPr>
            <a:r>
              <a:rPr lang="en-US" sz="2500">
                <a:solidFill>
                  <a:srgbClr val="FFFFFF"/>
                </a:solidFill>
                <a:latin typeface="Poppins Medium"/>
              </a:rPr>
              <a:t>" Thank you for helping me get my blood sugar under control.  You taught me carbohydrate counting and meal planning.  I feel better and my doctor is happy with my progress..." </a:t>
            </a:r>
          </a:p>
        </p:txBody>
      </p:sp>
      <p:sp>
        <p:nvSpPr>
          <p:cNvPr id="10" name="TextBox 10"/>
          <p:cNvSpPr txBox="1"/>
          <p:nvPr/>
        </p:nvSpPr>
        <p:spPr>
          <a:xfrm>
            <a:off x="1028700" y="9605540"/>
            <a:ext cx="7927471" cy="390779"/>
          </a:xfrm>
          <a:prstGeom prst="rect">
            <a:avLst/>
          </a:prstGeom>
        </p:spPr>
        <p:txBody>
          <a:bodyPr lIns="0" tIns="0" rIns="0" bIns="0" rtlCol="0" anchor="t">
            <a:spAutoFit/>
          </a:bodyPr>
          <a:lstStyle/>
          <a:p>
            <a:pPr>
              <a:lnSpc>
                <a:spcPts val="3135"/>
              </a:lnSpc>
            </a:pPr>
            <a:r>
              <a:rPr lang="en-US" sz="2240">
                <a:solidFill>
                  <a:srgbClr val="191769"/>
                </a:solidFill>
                <a:latin typeface="Poppins Light"/>
              </a:rPr>
              <a:t>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18520" y="9258300"/>
            <a:ext cx="3336888" cy="789730"/>
          </a:xfrm>
          <a:prstGeom prst="rect">
            <a:avLst/>
          </a:prstGeom>
        </p:spPr>
      </p:pic>
      <p:sp>
        <p:nvSpPr>
          <p:cNvPr id="3" name="TextBox 3"/>
          <p:cNvSpPr txBox="1"/>
          <p:nvPr/>
        </p:nvSpPr>
        <p:spPr>
          <a:xfrm>
            <a:off x="380853" y="126500"/>
            <a:ext cx="4240560" cy="1533525"/>
          </a:xfrm>
          <a:prstGeom prst="rect">
            <a:avLst/>
          </a:prstGeom>
        </p:spPr>
        <p:txBody>
          <a:bodyPr lIns="0" tIns="0" rIns="0" bIns="0" rtlCol="0" anchor="t">
            <a:spAutoFit/>
          </a:bodyPr>
          <a:lstStyle/>
          <a:p>
            <a:pPr algn="ctr">
              <a:lnSpc>
                <a:spcPts val="12599"/>
              </a:lnSpc>
            </a:pPr>
            <a:r>
              <a:rPr lang="en-US" sz="9000">
                <a:solidFill>
                  <a:srgbClr val="191769"/>
                </a:solidFill>
                <a:latin typeface="Poppins Bold"/>
              </a:rPr>
              <a:t>Benefit</a:t>
            </a:r>
          </a:p>
        </p:txBody>
      </p:sp>
      <p:grpSp>
        <p:nvGrpSpPr>
          <p:cNvPr id="4" name="Group 4"/>
          <p:cNvGrpSpPr/>
          <p:nvPr/>
        </p:nvGrpSpPr>
        <p:grpSpPr>
          <a:xfrm>
            <a:off x="1988724" y="1863529"/>
            <a:ext cx="2082114" cy="2082114"/>
            <a:chOff x="0" y="0"/>
            <a:chExt cx="2776151" cy="2776151"/>
          </a:xfrm>
        </p:grpSpPr>
        <p:sp>
          <p:nvSpPr>
            <p:cNvPr id="5" name="TextBox 5"/>
            <p:cNvSpPr txBox="1"/>
            <p:nvPr/>
          </p:nvSpPr>
          <p:spPr>
            <a:xfrm>
              <a:off x="711826" y="896096"/>
              <a:ext cx="1411741" cy="907760"/>
            </a:xfrm>
            <a:prstGeom prst="rect">
              <a:avLst/>
            </a:prstGeom>
          </p:spPr>
          <p:txBody>
            <a:bodyPr wrap="square" lIns="0" tIns="0" rIns="0" bIns="0" rtlCol="0" anchor="t">
              <a:spAutoFit/>
            </a:bodyPr>
            <a:lstStyle/>
            <a:p>
              <a:pPr algn="ctr">
                <a:lnSpc>
                  <a:spcPts val="5738"/>
                </a:lnSpc>
              </a:pPr>
              <a:r>
                <a:rPr lang="en-US" sz="4098" dirty="0">
                  <a:solidFill>
                    <a:srgbClr val="000000"/>
                  </a:solidFill>
                  <a:latin typeface="Open Sans Light"/>
                </a:rPr>
                <a:t>66%</a:t>
              </a:r>
            </a:p>
          </p:txBody>
        </p:sp>
        <p:grpSp>
          <p:nvGrpSpPr>
            <p:cNvPr id="6" name="Group 6"/>
            <p:cNvGrpSpPr>
              <a:grpSpLocks noChangeAspect="1"/>
            </p:cNvGrpSpPr>
            <p:nvPr/>
          </p:nvGrpSpPr>
          <p:grpSpPr>
            <a:xfrm>
              <a:off x="0" y="0"/>
              <a:ext cx="2776151" cy="2776151"/>
              <a:chOff x="0" y="0"/>
              <a:chExt cx="2540000" cy="2540000"/>
            </a:xfrm>
          </p:grpSpPr>
          <p:sp>
            <p:nvSpPr>
              <p:cNvPr id="7" name="Freeform 7"/>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AA41D"/>
              </a:solidFill>
            </p:spPr>
          </p:sp>
          <p:sp>
            <p:nvSpPr>
              <p:cNvPr id="8" name="Freeform 8"/>
              <p:cNvSpPr/>
              <p:nvPr/>
            </p:nvSpPr>
            <p:spPr>
              <a:xfrm>
                <a:off x="306686" y="17180"/>
                <a:ext cx="2281603" cy="2626097"/>
              </a:xfrm>
              <a:custGeom>
                <a:avLst/>
                <a:gdLst/>
                <a:ahLst/>
                <a:cxnLst/>
                <a:rect l="l" t="t" r="r" b="b"/>
                <a:pathLst>
                  <a:path w="2281603" h="2626097">
                    <a:moveTo>
                      <a:pt x="1280814" y="23148"/>
                    </a:moveTo>
                    <a:cubicBezTo>
                      <a:pt x="1794216" y="155708"/>
                      <a:pt x="2171229" y="593279"/>
                      <a:pt x="2226416" y="1120638"/>
                    </a:cubicBezTo>
                    <a:cubicBezTo>
                      <a:pt x="2281604" y="1647998"/>
                      <a:pt x="2003349" y="2154142"/>
                      <a:pt x="1528514" y="2390119"/>
                    </a:cubicBezTo>
                    <a:cubicBezTo>
                      <a:pt x="1053678" y="2626096"/>
                      <a:pt x="482211" y="2542236"/>
                      <a:pt x="95192" y="2179786"/>
                    </a:cubicBezTo>
                    <a:cubicBezTo>
                      <a:pt x="28482" y="2117868"/>
                      <a:pt x="0" y="2024989"/>
                      <a:pt x="20532" y="1936318"/>
                    </a:cubicBezTo>
                    <a:cubicBezTo>
                      <a:pt x="41064" y="1847647"/>
                      <a:pt x="107470" y="1776739"/>
                      <a:pt x="194606" y="1750444"/>
                    </a:cubicBezTo>
                    <a:cubicBezTo>
                      <a:pt x="281742" y="1724149"/>
                      <a:pt x="376287" y="1746487"/>
                      <a:pt x="442441" y="1808999"/>
                    </a:cubicBezTo>
                    <a:cubicBezTo>
                      <a:pt x="674652" y="2026469"/>
                      <a:pt x="1017533" y="2076786"/>
                      <a:pt x="1302434" y="1935199"/>
                    </a:cubicBezTo>
                    <a:cubicBezTo>
                      <a:pt x="1587335" y="1793613"/>
                      <a:pt x="1754288" y="1489927"/>
                      <a:pt x="1721175" y="1173511"/>
                    </a:cubicBezTo>
                    <a:cubicBezTo>
                      <a:pt x="1688063" y="857095"/>
                      <a:pt x="1461855" y="594553"/>
                      <a:pt x="1153814" y="515017"/>
                    </a:cubicBezTo>
                    <a:cubicBezTo>
                      <a:pt x="1065586" y="492657"/>
                      <a:pt x="996066" y="424799"/>
                      <a:pt x="971578" y="337138"/>
                    </a:cubicBezTo>
                    <a:cubicBezTo>
                      <a:pt x="947090" y="249478"/>
                      <a:pt x="971376" y="155414"/>
                      <a:pt x="1035242" y="90567"/>
                    </a:cubicBezTo>
                    <a:cubicBezTo>
                      <a:pt x="1099108" y="25719"/>
                      <a:pt x="1192790" y="0"/>
                      <a:pt x="1280814" y="23148"/>
                    </a:cubicBezTo>
                    <a:close/>
                  </a:path>
                </a:pathLst>
              </a:custGeom>
              <a:solidFill>
                <a:srgbClr val="0C7EC7"/>
              </a:solidFill>
            </p:spPr>
          </p:sp>
        </p:grpSp>
      </p:grpSp>
      <p:sp>
        <p:nvSpPr>
          <p:cNvPr id="9" name="TextBox 9"/>
          <p:cNvSpPr txBox="1"/>
          <p:nvPr/>
        </p:nvSpPr>
        <p:spPr>
          <a:xfrm>
            <a:off x="493147" y="4275138"/>
            <a:ext cx="5319348" cy="1044575"/>
          </a:xfrm>
          <a:prstGeom prst="rect">
            <a:avLst/>
          </a:prstGeom>
        </p:spPr>
        <p:txBody>
          <a:bodyPr lIns="0" tIns="0" rIns="0" bIns="0" rtlCol="0" anchor="t">
            <a:spAutoFit/>
          </a:bodyPr>
          <a:lstStyle/>
          <a:p>
            <a:pPr algn="ctr">
              <a:lnSpc>
                <a:spcPts val="2800"/>
              </a:lnSpc>
            </a:pPr>
            <a:r>
              <a:rPr lang="en-US" sz="2000">
                <a:solidFill>
                  <a:srgbClr val="000000"/>
                </a:solidFill>
                <a:latin typeface="Poppins Light"/>
              </a:rPr>
              <a:t>Unhealthy eating is linked to a 66 percent increased risk of loss of producitivty for employees </a:t>
            </a:r>
          </a:p>
        </p:txBody>
      </p:sp>
      <p:grpSp>
        <p:nvGrpSpPr>
          <p:cNvPr id="10" name="Group 10"/>
          <p:cNvGrpSpPr/>
          <p:nvPr/>
        </p:nvGrpSpPr>
        <p:grpSpPr>
          <a:xfrm>
            <a:off x="14029129" y="6052286"/>
            <a:ext cx="2357686" cy="1178843"/>
            <a:chOff x="0" y="0"/>
            <a:chExt cx="3143582" cy="1571791"/>
          </a:xfrm>
        </p:grpSpPr>
        <p:grpSp>
          <p:nvGrpSpPr>
            <p:cNvPr id="11" name="Group 11"/>
            <p:cNvGrpSpPr>
              <a:grpSpLocks noChangeAspect="1"/>
            </p:cNvGrpSpPr>
            <p:nvPr/>
          </p:nvGrpSpPr>
          <p:grpSpPr>
            <a:xfrm>
              <a:off x="0" y="0"/>
              <a:ext cx="3143582" cy="1571791"/>
              <a:chOff x="0" y="0"/>
              <a:chExt cx="2540000" cy="1270000"/>
            </a:xfrm>
          </p:grpSpPr>
          <p:sp>
            <p:nvSpPr>
              <p:cNvPr id="12" name="Freeform 12"/>
              <p:cNvSpPr/>
              <p:nvPr/>
            </p:nvSpPr>
            <p:spPr>
              <a:xfrm>
                <a:off x="0" y="5667"/>
                <a:ext cx="2540000" cy="1264333"/>
              </a:xfrm>
              <a:custGeom>
                <a:avLst/>
                <a:gdLst/>
                <a:ahLst/>
                <a:cxnLst/>
                <a:rect l="l" t="t" r="r" b="b"/>
                <a:pathLst>
                  <a:path w="2540000" h="1264333">
                    <a:moveTo>
                      <a:pt x="0" y="1264333"/>
                    </a:moveTo>
                    <a:cubicBezTo>
                      <a:pt x="3127" y="565148"/>
                      <a:pt x="570808" y="0"/>
                      <a:pt x="1270000" y="0"/>
                    </a:cubicBezTo>
                    <a:cubicBezTo>
                      <a:pt x="1969192" y="0"/>
                      <a:pt x="2536873" y="565148"/>
                      <a:pt x="2540000" y="1264333"/>
                    </a:cubicBezTo>
                    <a:lnTo>
                      <a:pt x="2082800" y="1264333"/>
                    </a:lnTo>
                    <a:cubicBezTo>
                      <a:pt x="2080799" y="816855"/>
                      <a:pt x="1717483" y="455160"/>
                      <a:pt x="1270000" y="455160"/>
                    </a:cubicBezTo>
                    <a:cubicBezTo>
                      <a:pt x="822517" y="455160"/>
                      <a:pt x="459201" y="816855"/>
                      <a:pt x="457200" y="1264333"/>
                    </a:cubicBezTo>
                    <a:close/>
                  </a:path>
                </a:pathLst>
              </a:custGeom>
              <a:solidFill>
                <a:srgbClr val="0C7EC7"/>
              </a:solidFill>
            </p:spPr>
          </p:sp>
          <p:sp>
            <p:nvSpPr>
              <p:cNvPr id="13" name="Freeform 13"/>
              <p:cNvSpPr/>
              <p:nvPr/>
            </p:nvSpPr>
            <p:spPr>
              <a:xfrm>
                <a:off x="349215" y="574114"/>
                <a:ext cx="1049136" cy="702430"/>
              </a:xfrm>
              <a:custGeom>
                <a:avLst/>
                <a:gdLst/>
                <a:ahLst/>
                <a:cxnLst/>
                <a:rect l="l" t="t" r="r" b="b"/>
                <a:pathLst>
                  <a:path w="1049136" h="702430">
                    <a:moveTo>
                      <a:pt x="986581" y="460259"/>
                    </a:moveTo>
                    <a:cubicBezTo>
                      <a:pt x="1025611" y="483662"/>
                      <a:pt x="1049136" y="526159"/>
                      <a:pt x="1048248" y="571659"/>
                    </a:cubicBezTo>
                    <a:cubicBezTo>
                      <a:pt x="1047360" y="617159"/>
                      <a:pt x="1022195" y="658705"/>
                      <a:pt x="982281" y="680567"/>
                    </a:cubicBezTo>
                    <a:cubicBezTo>
                      <a:pt x="942368" y="702429"/>
                      <a:pt x="893808" y="701264"/>
                      <a:pt x="854989" y="677513"/>
                    </a:cubicBezTo>
                    <a:lnTo>
                      <a:pt x="12511" y="48434"/>
                    </a:lnTo>
                    <a:cubicBezTo>
                      <a:pt x="4705" y="43753"/>
                      <a:pt x="0" y="35254"/>
                      <a:pt x="177" y="26154"/>
                    </a:cubicBezTo>
                    <a:cubicBezTo>
                      <a:pt x="355" y="17054"/>
                      <a:pt x="5388" y="8744"/>
                      <a:pt x="13371" y="4372"/>
                    </a:cubicBezTo>
                    <a:cubicBezTo>
                      <a:pt x="21353" y="0"/>
                      <a:pt x="31065" y="233"/>
                      <a:pt x="38829" y="4983"/>
                    </a:cubicBezTo>
                    <a:lnTo>
                      <a:pt x="986581" y="460259"/>
                    </a:lnTo>
                    <a:close/>
                  </a:path>
                </a:pathLst>
              </a:custGeom>
              <a:solidFill>
                <a:srgbClr val="FAA41D"/>
              </a:solidFill>
            </p:spPr>
          </p:sp>
        </p:grpSp>
      </p:grpSp>
      <p:sp>
        <p:nvSpPr>
          <p:cNvPr id="14" name="TextBox 14"/>
          <p:cNvSpPr txBox="1"/>
          <p:nvPr/>
        </p:nvSpPr>
        <p:spPr>
          <a:xfrm>
            <a:off x="12560538" y="7508875"/>
            <a:ext cx="5294870" cy="1397000"/>
          </a:xfrm>
          <a:prstGeom prst="rect">
            <a:avLst/>
          </a:prstGeom>
        </p:spPr>
        <p:txBody>
          <a:bodyPr lIns="0" tIns="0" rIns="0" bIns="0" rtlCol="0" anchor="t">
            <a:spAutoFit/>
          </a:bodyPr>
          <a:lstStyle/>
          <a:p>
            <a:pPr algn="ctr">
              <a:lnSpc>
                <a:spcPts val="2800"/>
              </a:lnSpc>
            </a:pPr>
            <a:r>
              <a:rPr lang="en-US" sz="2000">
                <a:solidFill>
                  <a:srgbClr val="000000"/>
                </a:solidFill>
                <a:latin typeface="Poppins Light"/>
              </a:rPr>
              <a:t>Diet-related work health promotion interventions can improve productivity by up to 20 percent</a:t>
            </a:r>
          </a:p>
          <a:p>
            <a:pPr algn="ctr">
              <a:lnSpc>
                <a:spcPts val="2800"/>
              </a:lnSpc>
            </a:pPr>
            <a:endParaRPr lang="en-US" sz="2000">
              <a:solidFill>
                <a:srgbClr val="000000"/>
              </a:solidFill>
              <a:latin typeface="Poppins Light"/>
            </a:endParaRPr>
          </a:p>
        </p:txBody>
      </p:sp>
      <p:sp>
        <p:nvSpPr>
          <p:cNvPr id="15" name="TextBox 15"/>
          <p:cNvSpPr txBox="1"/>
          <p:nvPr/>
        </p:nvSpPr>
        <p:spPr>
          <a:xfrm>
            <a:off x="13425100" y="2418176"/>
            <a:ext cx="3176439" cy="877570"/>
          </a:xfrm>
          <a:prstGeom prst="rect">
            <a:avLst/>
          </a:prstGeom>
        </p:spPr>
        <p:txBody>
          <a:bodyPr lIns="0" tIns="0" rIns="0" bIns="0" rtlCol="0" anchor="t">
            <a:spAutoFit/>
          </a:bodyPr>
          <a:lstStyle/>
          <a:p>
            <a:pPr algn="ctr">
              <a:lnSpc>
                <a:spcPts val="7280"/>
              </a:lnSpc>
            </a:pPr>
            <a:r>
              <a:rPr lang="en-US" sz="5200">
                <a:solidFill>
                  <a:srgbClr val="0C7EC7"/>
                </a:solidFill>
                <a:latin typeface="Poppins Medium"/>
              </a:rPr>
              <a:t>$71 Billion</a:t>
            </a:r>
          </a:p>
        </p:txBody>
      </p:sp>
      <p:sp>
        <p:nvSpPr>
          <p:cNvPr id="16" name="TextBox 16"/>
          <p:cNvSpPr txBox="1"/>
          <p:nvPr/>
        </p:nvSpPr>
        <p:spPr>
          <a:xfrm>
            <a:off x="12427432" y="4098925"/>
            <a:ext cx="5171774" cy="1044575"/>
          </a:xfrm>
          <a:prstGeom prst="rect">
            <a:avLst/>
          </a:prstGeom>
        </p:spPr>
        <p:txBody>
          <a:bodyPr lIns="0" tIns="0" rIns="0" bIns="0" rtlCol="0" anchor="t">
            <a:spAutoFit/>
          </a:bodyPr>
          <a:lstStyle/>
          <a:p>
            <a:pPr algn="ctr">
              <a:lnSpc>
                <a:spcPts val="2800"/>
              </a:lnSpc>
            </a:pPr>
            <a:r>
              <a:rPr lang="en-US" sz="2000">
                <a:solidFill>
                  <a:srgbClr val="000000"/>
                </a:solidFill>
                <a:latin typeface="Poppins Light"/>
              </a:rPr>
              <a:t>Healthier diets could prevent at least $71 billion per year in medical costs, lost productivity, and lost lives</a:t>
            </a:r>
          </a:p>
        </p:txBody>
      </p:sp>
      <p:grpSp>
        <p:nvGrpSpPr>
          <p:cNvPr id="17" name="Group 17"/>
          <p:cNvGrpSpPr/>
          <p:nvPr/>
        </p:nvGrpSpPr>
        <p:grpSpPr>
          <a:xfrm>
            <a:off x="2037977" y="5464861"/>
            <a:ext cx="2082114" cy="2082114"/>
            <a:chOff x="0" y="0"/>
            <a:chExt cx="2776151" cy="2776151"/>
          </a:xfrm>
        </p:grpSpPr>
        <p:sp>
          <p:nvSpPr>
            <p:cNvPr id="18" name="TextBox 18"/>
            <p:cNvSpPr txBox="1"/>
            <p:nvPr/>
          </p:nvSpPr>
          <p:spPr>
            <a:xfrm>
              <a:off x="711826" y="896096"/>
              <a:ext cx="1551949" cy="907760"/>
            </a:xfrm>
            <a:prstGeom prst="rect">
              <a:avLst/>
            </a:prstGeom>
          </p:spPr>
          <p:txBody>
            <a:bodyPr wrap="square" lIns="0" tIns="0" rIns="0" bIns="0" rtlCol="0" anchor="t">
              <a:spAutoFit/>
            </a:bodyPr>
            <a:lstStyle/>
            <a:p>
              <a:pPr algn="ctr">
                <a:lnSpc>
                  <a:spcPts val="5738"/>
                </a:lnSpc>
              </a:pPr>
              <a:r>
                <a:rPr lang="en-US" sz="4098" dirty="0">
                  <a:solidFill>
                    <a:srgbClr val="000000"/>
                  </a:solidFill>
                  <a:latin typeface="Open Sans Light"/>
                </a:rPr>
                <a:t>33%</a:t>
              </a:r>
            </a:p>
          </p:txBody>
        </p:sp>
        <p:grpSp>
          <p:nvGrpSpPr>
            <p:cNvPr id="19" name="Group 19"/>
            <p:cNvGrpSpPr>
              <a:grpSpLocks noChangeAspect="1"/>
            </p:cNvGrpSpPr>
            <p:nvPr/>
          </p:nvGrpSpPr>
          <p:grpSpPr>
            <a:xfrm>
              <a:off x="0" y="0"/>
              <a:ext cx="2776151" cy="2776151"/>
              <a:chOff x="0" y="0"/>
              <a:chExt cx="2540000" cy="2540000"/>
            </a:xfrm>
          </p:grpSpPr>
          <p:sp>
            <p:nvSpPr>
              <p:cNvPr id="20" name="Freeform 20"/>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AA41D"/>
              </a:solidFill>
            </p:spPr>
          </p:sp>
          <p:sp>
            <p:nvSpPr>
              <p:cNvPr id="21" name="Freeform 21"/>
              <p:cNvSpPr/>
              <p:nvPr/>
            </p:nvSpPr>
            <p:spPr>
              <a:xfrm>
                <a:off x="1253776" y="17180"/>
                <a:ext cx="1419932" cy="1774434"/>
              </a:xfrm>
              <a:custGeom>
                <a:avLst/>
                <a:gdLst/>
                <a:ahLst/>
                <a:cxnLst/>
                <a:rect l="l" t="t" r="r" b="b"/>
                <a:pathLst>
                  <a:path w="1419932" h="1774434">
                    <a:moveTo>
                      <a:pt x="333724" y="23148"/>
                    </a:moveTo>
                    <a:cubicBezTo>
                      <a:pt x="1011554" y="198163"/>
                      <a:pt x="1419931" y="888690"/>
                      <a:pt x="1246751" y="1566992"/>
                    </a:cubicBezTo>
                    <a:cubicBezTo>
                      <a:pt x="1224630" y="1655280"/>
                      <a:pt x="1156960" y="1724983"/>
                      <a:pt x="1069366" y="1749709"/>
                    </a:cubicBezTo>
                    <a:cubicBezTo>
                      <a:pt x="981772" y="1774434"/>
                      <a:pt x="887643" y="1750402"/>
                      <a:pt x="822623" y="1686711"/>
                    </a:cubicBezTo>
                    <a:cubicBezTo>
                      <a:pt x="757603" y="1623021"/>
                      <a:pt x="731630" y="1529410"/>
                      <a:pt x="754540" y="1441323"/>
                    </a:cubicBezTo>
                    <a:cubicBezTo>
                      <a:pt x="858448" y="1034342"/>
                      <a:pt x="613422" y="620026"/>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0C7EC7"/>
              </a:solidFill>
            </p:spPr>
          </p:sp>
        </p:grpSp>
      </p:grpSp>
      <p:sp>
        <p:nvSpPr>
          <p:cNvPr id="22" name="TextBox 22"/>
          <p:cNvSpPr txBox="1"/>
          <p:nvPr/>
        </p:nvSpPr>
        <p:spPr>
          <a:xfrm>
            <a:off x="493147" y="7508875"/>
            <a:ext cx="5480693" cy="2101850"/>
          </a:xfrm>
          <a:prstGeom prst="rect">
            <a:avLst/>
          </a:prstGeom>
        </p:spPr>
        <p:txBody>
          <a:bodyPr lIns="0" tIns="0" rIns="0" bIns="0" rtlCol="0" anchor="t">
            <a:spAutoFit/>
          </a:bodyPr>
          <a:lstStyle/>
          <a:p>
            <a:pPr algn="ctr">
              <a:lnSpc>
                <a:spcPts val="2800"/>
              </a:lnSpc>
            </a:pPr>
            <a:r>
              <a:rPr lang="en-US" sz="2000">
                <a:solidFill>
                  <a:srgbClr val="000000"/>
                </a:solidFill>
                <a:latin typeface="Poppins Light"/>
              </a:rPr>
              <a:t>More than 33 percent of adults are obese. Obesity increases the risk of more than 20 conditions, including stroke, hypertension, coronary heart disease, Type 2 diabetes and respiratory problems</a:t>
            </a:r>
          </a:p>
          <a:p>
            <a:pPr algn="ctr">
              <a:lnSpc>
                <a:spcPts val="2800"/>
              </a:lnSpc>
            </a:pPr>
            <a:r>
              <a:rPr lang="en-US" sz="2000">
                <a:solidFill>
                  <a:srgbClr val="000000"/>
                </a:solidFill>
                <a:latin typeface="Poppins Light"/>
              </a:rPr>
              <a:t> </a:t>
            </a:r>
          </a:p>
        </p:txBody>
      </p:sp>
      <p:grpSp>
        <p:nvGrpSpPr>
          <p:cNvPr id="23" name="Group 23"/>
          <p:cNvGrpSpPr/>
          <p:nvPr/>
        </p:nvGrpSpPr>
        <p:grpSpPr>
          <a:xfrm>
            <a:off x="7542051" y="2156010"/>
            <a:ext cx="2994305" cy="1497152"/>
            <a:chOff x="0" y="0"/>
            <a:chExt cx="3992406" cy="1996203"/>
          </a:xfrm>
        </p:grpSpPr>
        <p:sp>
          <p:nvSpPr>
            <p:cNvPr id="24" name="TextBox 24"/>
            <p:cNvSpPr txBox="1"/>
            <p:nvPr/>
          </p:nvSpPr>
          <p:spPr>
            <a:xfrm>
              <a:off x="1410281" y="1211388"/>
              <a:ext cx="1171845" cy="784815"/>
            </a:xfrm>
            <a:prstGeom prst="rect">
              <a:avLst/>
            </a:prstGeom>
          </p:spPr>
          <p:txBody>
            <a:bodyPr lIns="0" tIns="0" rIns="0" bIns="0" rtlCol="0" anchor="t">
              <a:spAutoFit/>
            </a:bodyPr>
            <a:lstStyle/>
            <a:p>
              <a:pPr algn="ctr">
                <a:lnSpc>
                  <a:spcPts val="4951"/>
                </a:lnSpc>
              </a:pPr>
              <a:r>
                <a:rPr lang="en-US" sz="3536">
                  <a:solidFill>
                    <a:srgbClr val="000000"/>
                  </a:solidFill>
                  <a:latin typeface="Open Sans Light"/>
                </a:rPr>
                <a:t>56%</a:t>
              </a:r>
            </a:p>
          </p:txBody>
        </p:sp>
        <p:grpSp>
          <p:nvGrpSpPr>
            <p:cNvPr id="25" name="Group 25"/>
            <p:cNvGrpSpPr>
              <a:grpSpLocks noChangeAspect="1"/>
            </p:cNvGrpSpPr>
            <p:nvPr/>
          </p:nvGrpSpPr>
          <p:grpSpPr>
            <a:xfrm>
              <a:off x="0" y="0"/>
              <a:ext cx="3992406" cy="1996203"/>
              <a:chOff x="0" y="0"/>
              <a:chExt cx="2540000" cy="1270000"/>
            </a:xfrm>
          </p:grpSpPr>
          <p:sp>
            <p:nvSpPr>
              <p:cNvPr id="26" name="Freeform 26"/>
              <p:cNvSpPr/>
              <p:nvPr/>
            </p:nvSpPr>
            <p:spPr>
              <a:xfrm>
                <a:off x="12637" y="0"/>
                <a:ext cx="2514726" cy="1285036"/>
              </a:xfrm>
              <a:custGeom>
                <a:avLst/>
                <a:gdLst/>
                <a:ahLst/>
                <a:cxnLst/>
                <a:rect l="l" t="t" r="r" b="b"/>
                <a:pathLst>
                  <a:path w="2514726" h="1285036">
                    <a:moveTo>
                      <a:pt x="18339" y="991220"/>
                    </a:moveTo>
                    <a:cubicBezTo>
                      <a:pt x="148727" y="411718"/>
                      <a:pt x="663374" y="0"/>
                      <a:pt x="1257363" y="0"/>
                    </a:cubicBezTo>
                    <a:cubicBezTo>
                      <a:pt x="1851352" y="0"/>
                      <a:pt x="2365999" y="411718"/>
                      <a:pt x="2496387" y="991220"/>
                    </a:cubicBezTo>
                    <a:cubicBezTo>
                      <a:pt x="2514726" y="1071056"/>
                      <a:pt x="2488946" y="1154602"/>
                      <a:pt x="2428809" y="1210222"/>
                    </a:cubicBezTo>
                    <a:cubicBezTo>
                      <a:pt x="2368672" y="1265843"/>
                      <a:pt x="2283371" y="1285036"/>
                      <a:pt x="2205207" y="1260533"/>
                    </a:cubicBezTo>
                    <a:cubicBezTo>
                      <a:pt x="2127042" y="1236030"/>
                      <a:pt x="2067962" y="1171577"/>
                      <a:pt x="2050339" y="1091580"/>
                    </a:cubicBezTo>
                    <a:cubicBezTo>
                      <a:pt x="1966890" y="720699"/>
                      <a:pt x="1637516" y="457200"/>
                      <a:pt x="1257363" y="457200"/>
                    </a:cubicBezTo>
                    <a:cubicBezTo>
                      <a:pt x="877210" y="457200"/>
                      <a:pt x="547836" y="720699"/>
                      <a:pt x="464387" y="1091580"/>
                    </a:cubicBezTo>
                    <a:cubicBezTo>
                      <a:pt x="446764" y="1171577"/>
                      <a:pt x="387684" y="1236030"/>
                      <a:pt x="309519" y="1260533"/>
                    </a:cubicBezTo>
                    <a:cubicBezTo>
                      <a:pt x="231354" y="1285036"/>
                      <a:pt x="146054" y="1265843"/>
                      <a:pt x="85917" y="1210222"/>
                    </a:cubicBezTo>
                    <a:cubicBezTo>
                      <a:pt x="25780" y="1154602"/>
                      <a:pt x="0" y="1071056"/>
                      <a:pt x="18339" y="991220"/>
                    </a:cubicBezTo>
                    <a:close/>
                  </a:path>
                </a:pathLst>
              </a:custGeom>
              <a:solidFill>
                <a:srgbClr val="FAA41D"/>
              </a:solidFill>
            </p:spPr>
          </p:sp>
          <p:sp>
            <p:nvSpPr>
              <p:cNvPr id="27" name="Freeform 27"/>
              <p:cNvSpPr/>
              <p:nvPr/>
            </p:nvSpPr>
            <p:spPr>
              <a:xfrm>
                <a:off x="12637" y="-2370"/>
                <a:ext cx="1464387" cy="1287406"/>
              </a:xfrm>
              <a:custGeom>
                <a:avLst/>
                <a:gdLst/>
                <a:ahLst/>
                <a:cxnLst/>
                <a:rect l="l" t="t" r="r" b="b"/>
                <a:pathLst>
                  <a:path w="1464387" h="1287406">
                    <a:moveTo>
                      <a:pt x="18339" y="993590"/>
                    </a:moveTo>
                    <a:cubicBezTo>
                      <a:pt x="145311" y="429267"/>
                      <a:pt x="637571" y="22034"/>
                      <a:pt x="1215691" y="3054"/>
                    </a:cubicBezTo>
                    <a:cubicBezTo>
                      <a:pt x="1297549" y="0"/>
                      <a:pt x="1374784" y="40978"/>
                      <a:pt x="1418151" y="110472"/>
                    </a:cubicBezTo>
                    <a:cubicBezTo>
                      <a:pt x="1461518" y="179966"/>
                      <a:pt x="1464387" y="267352"/>
                      <a:pt x="1425672" y="339541"/>
                    </a:cubicBezTo>
                    <a:cubicBezTo>
                      <a:pt x="1386956" y="411730"/>
                      <a:pt x="1312575" y="457686"/>
                      <a:pt x="1230693" y="460008"/>
                    </a:cubicBezTo>
                    <a:cubicBezTo>
                      <a:pt x="860696" y="472155"/>
                      <a:pt x="545650" y="732784"/>
                      <a:pt x="464387" y="1093950"/>
                    </a:cubicBezTo>
                    <a:cubicBezTo>
                      <a:pt x="446764" y="1173947"/>
                      <a:pt x="387684" y="1238400"/>
                      <a:pt x="309519" y="1262903"/>
                    </a:cubicBezTo>
                    <a:cubicBezTo>
                      <a:pt x="231354" y="1287406"/>
                      <a:pt x="146054" y="1268213"/>
                      <a:pt x="85917" y="1212592"/>
                    </a:cubicBezTo>
                    <a:cubicBezTo>
                      <a:pt x="25780" y="1156972"/>
                      <a:pt x="0" y="1073426"/>
                      <a:pt x="18339" y="993590"/>
                    </a:cubicBezTo>
                    <a:close/>
                  </a:path>
                </a:pathLst>
              </a:custGeom>
              <a:solidFill>
                <a:srgbClr val="0C7EC7"/>
              </a:solidFill>
            </p:spPr>
          </p:sp>
        </p:grpSp>
      </p:grpSp>
      <p:sp>
        <p:nvSpPr>
          <p:cNvPr id="28" name="TextBox 28"/>
          <p:cNvSpPr txBox="1"/>
          <p:nvPr/>
        </p:nvSpPr>
        <p:spPr>
          <a:xfrm>
            <a:off x="6446833" y="4098925"/>
            <a:ext cx="5394335" cy="1044575"/>
          </a:xfrm>
          <a:prstGeom prst="rect">
            <a:avLst/>
          </a:prstGeom>
        </p:spPr>
        <p:txBody>
          <a:bodyPr lIns="0" tIns="0" rIns="0" bIns="0" rtlCol="0" anchor="t">
            <a:spAutoFit/>
          </a:bodyPr>
          <a:lstStyle/>
          <a:p>
            <a:pPr algn="ctr">
              <a:lnSpc>
                <a:spcPts val="2800"/>
              </a:lnSpc>
            </a:pPr>
            <a:r>
              <a:rPr lang="en-US" sz="2000">
                <a:solidFill>
                  <a:srgbClr val="000000"/>
                </a:solidFill>
                <a:latin typeface="Poppins Light"/>
              </a:rPr>
              <a:t>56% of Americans (29% Millennials and 27% Generation X) are willing to switch PCP providers if offered telehealth</a:t>
            </a:r>
          </a:p>
        </p:txBody>
      </p:sp>
      <p:sp>
        <p:nvSpPr>
          <p:cNvPr id="29" name="TextBox 29"/>
          <p:cNvSpPr txBox="1"/>
          <p:nvPr/>
        </p:nvSpPr>
        <p:spPr>
          <a:xfrm>
            <a:off x="7915328" y="6136108"/>
            <a:ext cx="2357686" cy="936154"/>
          </a:xfrm>
          <a:prstGeom prst="rect">
            <a:avLst/>
          </a:prstGeom>
        </p:spPr>
        <p:txBody>
          <a:bodyPr wrap="square" lIns="0" tIns="0" rIns="0" bIns="0" rtlCol="0" anchor="t">
            <a:spAutoFit/>
          </a:bodyPr>
          <a:lstStyle/>
          <a:p>
            <a:pPr algn="ctr">
              <a:lnSpc>
                <a:spcPts val="7280"/>
              </a:lnSpc>
            </a:pPr>
            <a:r>
              <a:rPr lang="en-US" sz="5200" dirty="0">
                <a:solidFill>
                  <a:srgbClr val="0C7EC7"/>
                </a:solidFill>
                <a:latin typeface="Poppins Medium"/>
              </a:rPr>
              <a:t>$4,500</a:t>
            </a:r>
          </a:p>
        </p:txBody>
      </p:sp>
      <p:sp>
        <p:nvSpPr>
          <p:cNvPr id="30" name="TextBox 30"/>
          <p:cNvSpPr txBox="1"/>
          <p:nvPr/>
        </p:nvSpPr>
        <p:spPr>
          <a:xfrm>
            <a:off x="6446833" y="7508875"/>
            <a:ext cx="5394335" cy="2101850"/>
          </a:xfrm>
          <a:prstGeom prst="rect">
            <a:avLst/>
          </a:prstGeom>
        </p:spPr>
        <p:txBody>
          <a:bodyPr lIns="0" tIns="0" rIns="0" bIns="0" rtlCol="0" anchor="t">
            <a:spAutoFit/>
          </a:bodyPr>
          <a:lstStyle/>
          <a:p>
            <a:pPr algn="ctr">
              <a:lnSpc>
                <a:spcPts val="2800"/>
              </a:lnSpc>
            </a:pPr>
            <a:r>
              <a:rPr lang="en-US" sz="2000">
                <a:solidFill>
                  <a:srgbClr val="000000"/>
                </a:solidFill>
                <a:latin typeface="Poppins Light"/>
              </a:rPr>
              <a:t>millennials with a chronic health condition also could see their annual income reduced by as much as $4,500 per person due to medical expenses and even reduced work hours or job loss because of poor health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769"/>
        </a:solidFill>
        <a:effectLst/>
      </p:bgPr>
    </p:bg>
    <p:spTree>
      <p:nvGrpSpPr>
        <p:cNvPr id="1" name=""/>
        <p:cNvGrpSpPr/>
        <p:nvPr/>
      </p:nvGrpSpPr>
      <p:grpSpPr>
        <a:xfrm>
          <a:off x="0" y="0"/>
          <a:ext cx="0" cy="0"/>
          <a:chOff x="0" y="0"/>
          <a:chExt cx="0" cy="0"/>
        </a:xfrm>
      </p:grpSpPr>
      <p:sp>
        <p:nvSpPr>
          <p:cNvPr id="2" name="AutoShape 2"/>
          <p:cNvSpPr/>
          <p:nvPr/>
        </p:nvSpPr>
        <p:spPr>
          <a:xfrm>
            <a:off x="8889229" y="1459183"/>
            <a:ext cx="9398771" cy="8827817"/>
          </a:xfrm>
          <a:prstGeom prst="rect">
            <a:avLst/>
          </a:prstGeom>
          <a:solidFill>
            <a:srgbClr val="FAA41D"/>
          </a:solidFill>
        </p:spPr>
      </p:sp>
      <p:grpSp>
        <p:nvGrpSpPr>
          <p:cNvPr id="3" name="Group 3"/>
          <p:cNvGrpSpPr/>
          <p:nvPr/>
        </p:nvGrpSpPr>
        <p:grpSpPr>
          <a:xfrm>
            <a:off x="9124950" y="716892"/>
            <a:ext cx="9143963" cy="8236042"/>
            <a:chOff x="0" y="123825"/>
            <a:chExt cx="12191951" cy="10981390"/>
          </a:xfrm>
        </p:grpSpPr>
        <p:sp>
          <p:nvSpPr>
            <p:cNvPr id="4" name="TextBox 4"/>
            <p:cNvSpPr txBox="1"/>
            <p:nvPr/>
          </p:nvSpPr>
          <p:spPr>
            <a:xfrm>
              <a:off x="0" y="123825"/>
              <a:ext cx="12191951" cy="2237359"/>
            </a:xfrm>
            <a:prstGeom prst="rect">
              <a:avLst/>
            </a:prstGeom>
          </p:spPr>
          <p:txBody>
            <a:bodyPr lIns="0" tIns="0" rIns="0" bIns="0" rtlCol="0" anchor="t">
              <a:spAutoFit/>
            </a:bodyPr>
            <a:lstStyle/>
            <a:p>
              <a:pPr>
                <a:lnSpc>
                  <a:spcPts val="6336"/>
                </a:lnSpc>
              </a:pPr>
              <a:r>
                <a:rPr lang="en-US" sz="6400">
                  <a:solidFill>
                    <a:srgbClr val="FFFFFF"/>
                  </a:solidFill>
                  <a:latin typeface="Poppins Bold Bold"/>
                </a:rPr>
                <a:t>The Problem with</a:t>
              </a:r>
            </a:p>
            <a:p>
              <a:pPr marL="0" lvl="0" indent="0" algn="l">
                <a:lnSpc>
                  <a:spcPts val="6336"/>
                </a:lnSpc>
                <a:spcBef>
                  <a:spcPct val="0"/>
                </a:spcBef>
              </a:pPr>
              <a:r>
                <a:rPr lang="en-US" sz="6400">
                  <a:solidFill>
                    <a:srgbClr val="FFFFFF"/>
                  </a:solidFill>
                  <a:latin typeface="Poppins Bold Bold"/>
                </a:rPr>
                <a:t>Wellness Programs </a:t>
              </a:r>
            </a:p>
          </p:txBody>
        </p:sp>
        <p:sp>
          <p:nvSpPr>
            <p:cNvPr id="5" name="TextBox 5"/>
            <p:cNvSpPr txBox="1"/>
            <p:nvPr/>
          </p:nvSpPr>
          <p:spPr>
            <a:xfrm>
              <a:off x="0" y="3065149"/>
              <a:ext cx="9503194" cy="8040066"/>
            </a:xfrm>
            <a:prstGeom prst="rect">
              <a:avLst/>
            </a:prstGeom>
          </p:spPr>
          <p:txBody>
            <a:bodyPr lIns="0" tIns="0" rIns="0" bIns="0" rtlCol="0" anchor="t">
              <a:spAutoFit/>
            </a:bodyPr>
            <a:lstStyle/>
            <a:p>
              <a:pPr algn="just">
                <a:lnSpc>
                  <a:spcPts val="4204"/>
                </a:lnSpc>
                <a:spcBef>
                  <a:spcPts val="3152"/>
                </a:spcBef>
              </a:pPr>
              <a:r>
                <a:rPr lang="en-US" sz="2899" dirty="0">
                  <a:solidFill>
                    <a:srgbClr val="191769"/>
                  </a:solidFill>
                  <a:latin typeface="Poppins Medium"/>
                </a:rPr>
                <a:t>Large investment </a:t>
              </a:r>
            </a:p>
            <a:p>
              <a:pPr algn="just">
                <a:lnSpc>
                  <a:spcPts val="4204"/>
                </a:lnSpc>
                <a:spcBef>
                  <a:spcPts val="3152"/>
                </a:spcBef>
              </a:pPr>
              <a:r>
                <a:rPr lang="en-US" sz="2800" dirty="0">
                  <a:solidFill>
                    <a:srgbClr val="191769"/>
                  </a:solidFill>
                  <a:latin typeface="Poppins Medium"/>
                </a:rPr>
                <a:t>Management requirements </a:t>
              </a:r>
            </a:p>
            <a:p>
              <a:pPr algn="just">
                <a:lnSpc>
                  <a:spcPts val="4204"/>
                </a:lnSpc>
                <a:spcBef>
                  <a:spcPts val="3152"/>
                </a:spcBef>
              </a:pPr>
              <a:r>
                <a:rPr lang="en-US" sz="2899" dirty="0">
                  <a:solidFill>
                    <a:srgbClr val="191769"/>
                  </a:solidFill>
                  <a:latin typeface="Poppins Medium"/>
                </a:rPr>
                <a:t>Lost messaging</a:t>
              </a:r>
            </a:p>
            <a:p>
              <a:pPr algn="just">
                <a:lnSpc>
                  <a:spcPts val="4204"/>
                </a:lnSpc>
                <a:spcBef>
                  <a:spcPts val="3152"/>
                </a:spcBef>
              </a:pPr>
              <a:r>
                <a:rPr lang="en-US" sz="2899" dirty="0">
                  <a:solidFill>
                    <a:srgbClr val="191769"/>
                  </a:solidFill>
                  <a:latin typeface="Poppins Medium"/>
                </a:rPr>
                <a:t>May not impact large claimants</a:t>
              </a:r>
            </a:p>
            <a:p>
              <a:pPr algn="just">
                <a:lnSpc>
                  <a:spcPts val="4204"/>
                </a:lnSpc>
                <a:spcBef>
                  <a:spcPts val="3152"/>
                </a:spcBef>
              </a:pPr>
              <a:r>
                <a:rPr lang="en-US" sz="2800" dirty="0">
                  <a:solidFill>
                    <a:srgbClr val="191769"/>
                  </a:solidFill>
                  <a:latin typeface="Poppins Medium"/>
                </a:rPr>
                <a:t>No documentation on impact </a:t>
              </a:r>
            </a:p>
            <a:p>
              <a:pPr algn="just">
                <a:lnSpc>
                  <a:spcPts val="4204"/>
                </a:lnSpc>
                <a:spcBef>
                  <a:spcPts val="3152"/>
                </a:spcBef>
              </a:pPr>
              <a:r>
                <a:rPr lang="en-US" sz="2800" dirty="0">
                  <a:solidFill>
                    <a:srgbClr val="191769"/>
                  </a:solidFill>
                  <a:latin typeface="Poppins Medium"/>
                </a:rPr>
                <a:t>Low engagement </a:t>
              </a:r>
            </a:p>
            <a:p>
              <a:pPr algn="l">
                <a:lnSpc>
                  <a:spcPts val="3479"/>
                </a:lnSpc>
                <a:spcBef>
                  <a:spcPts val="2609"/>
                </a:spcBef>
              </a:pPr>
              <a:endParaRPr lang="en-US" sz="1987" dirty="0">
                <a:solidFill>
                  <a:srgbClr val="191769"/>
                </a:solidFill>
                <a:latin typeface="Poppins Medium"/>
              </a:endParaRPr>
            </a:p>
          </p:txBody>
        </p:sp>
      </p:grpSp>
      <p:pic>
        <p:nvPicPr>
          <p:cNvPr id="6" name="Picture 6"/>
          <p:cNvPicPr>
            <a:picLocks noChangeAspect="1"/>
          </p:cNvPicPr>
          <p:nvPr/>
        </p:nvPicPr>
        <p:blipFill>
          <a:blip r:embed="rId2"/>
          <a:srcRect l="22565" r="22565"/>
          <a:stretch>
            <a:fillRect/>
          </a:stretch>
        </p:blipFill>
        <p:spPr>
          <a:xfrm>
            <a:off x="1993991" y="1990631"/>
            <a:ext cx="5407574" cy="6572439"/>
          </a:xfrm>
          <a:prstGeom prst="rect">
            <a:avLst/>
          </a:prstGeom>
        </p:spPr>
      </p:pic>
      <p:pic>
        <p:nvPicPr>
          <p:cNvPr id="7" name="Picture 7"/>
          <p:cNvPicPr>
            <a:picLocks noChangeAspect="1"/>
          </p:cNvPicPr>
          <p:nvPr/>
        </p:nvPicPr>
        <p:blipFill>
          <a:blip r:embed="rId3"/>
          <a:srcRect/>
          <a:stretch>
            <a:fillRect/>
          </a:stretch>
        </p:blipFill>
        <p:spPr>
          <a:xfrm>
            <a:off x="320280" y="9258300"/>
            <a:ext cx="3336888" cy="7897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960</Words>
  <Application>Microsoft Office PowerPoint</Application>
  <PresentationFormat>Custom</PresentationFormat>
  <Paragraphs>154</Paragraphs>
  <Slides>16</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16</vt:i4>
      </vt:variant>
    </vt:vector>
  </HeadingPairs>
  <TitlesOfParts>
    <vt:vector size="34" baseType="lpstr">
      <vt:lpstr>HK Grotesk Bold</vt:lpstr>
      <vt:lpstr>Open Sans 2</vt:lpstr>
      <vt:lpstr>Poppins Light</vt:lpstr>
      <vt:lpstr>Times Neue Roman Bold</vt:lpstr>
      <vt:lpstr>HK Grotesk Bold Bold</vt:lpstr>
      <vt:lpstr>Poppins Bold Bold</vt:lpstr>
      <vt:lpstr>Poppins Light Bold</vt:lpstr>
      <vt:lpstr>Times Neue Roman Italics</vt:lpstr>
      <vt:lpstr>Open Sans 1</vt:lpstr>
      <vt:lpstr>Poppins Bold</vt:lpstr>
      <vt:lpstr>Calibri</vt:lpstr>
      <vt:lpstr>Open Sans Light</vt:lpstr>
      <vt:lpstr>Arimo</vt:lpstr>
      <vt:lpstr>Poppins Medium Bold</vt:lpstr>
      <vt:lpstr>Times Neue Roman</vt:lpstr>
      <vt:lpstr>Arial</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EmployerPPT</dc:title>
  <cp:lastModifiedBy>Njeri Jarvis</cp:lastModifiedBy>
  <cp:revision>6</cp:revision>
  <dcterms:created xsi:type="dcterms:W3CDTF">2006-08-16T00:00:00Z</dcterms:created>
  <dcterms:modified xsi:type="dcterms:W3CDTF">2021-07-09T16:00:03Z</dcterms:modified>
  <dc:identifier>DAEcPDidBro</dc:identifier>
</cp:coreProperties>
</file>